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20"/>
  </p:notesMasterIdLst>
  <p:handoutMasterIdLst>
    <p:handoutMasterId r:id="rId21"/>
  </p:handoutMasterIdLst>
  <p:sldIdLst>
    <p:sldId id="519" r:id="rId2"/>
    <p:sldId id="392" r:id="rId3"/>
    <p:sldId id="527" r:id="rId4"/>
    <p:sldId id="552" r:id="rId5"/>
    <p:sldId id="553" r:id="rId6"/>
    <p:sldId id="547" r:id="rId7"/>
    <p:sldId id="548" r:id="rId8"/>
    <p:sldId id="554" r:id="rId9"/>
    <p:sldId id="549" r:id="rId10"/>
    <p:sldId id="551" r:id="rId11"/>
    <p:sldId id="555" r:id="rId12"/>
    <p:sldId id="560" r:id="rId13"/>
    <p:sldId id="556" r:id="rId14"/>
    <p:sldId id="557" r:id="rId15"/>
    <p:sldId id="558" r:id="rId16"/>
    <p:sldId id="559" r:id="rId17"/>
    <p:sldId id="545" r:id="rId18"/>
    <p:sldId id="458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mir Kalpić" initials="D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0000CC"/>
    <a:srgbClr val="FFCC00"/>
    <a:srgbClr val="000000"/>
    <a:srgbClr val="7D613F"/>
    <a:srgbClr val="FFFFA9"/>
    <a:srgbClr val="F5F5F5"/>
    <a:srgbClr val="FF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4" autoAdjust="0"/>
    <p:restoredTop sz="91367" autoAdjust="0"/>
  </p:normalViewPr>
  <p:slideViewPr>
    <p:cSldViewPr>
      <p:cViewPr varScale="1">
        <p:scale>
          <a:sx n="47" d="100"/>
          <a:sy n="47" d="100"/>
        </p:scale>
        <p:origin x="142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3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5.xml"/><Relationship Id="rId2" Type="http://schemas.openxmlformats.org/officeDocument/2006/relationships/slide" Target="slides/slide14.xml"/><Relationship Id="rId1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40E4AE4-97B6-43E8-9C7B-2664D4159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78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71FE84D-FC16-49DD-9034-8D158C065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19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0AEBBE-139A-432D-9480-A655722CF5CF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x-none" smtClean="0"/>
          </a:p>
        </p:txBody>
      </p:sp>
    </p:spTree>
    <p:extLst>
      <p:ext uri="{BB962C8B-B14F-4D97-AF65-F5344CB8AC3E}">
        <p14:creationId xmlns:p14="http://schemas.microsoft.com/office/powerpoint/2010/main" val="363429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10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59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11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01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12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28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16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53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A3547F-9403-484D-885D-EFA72F45E46E}" type="slidenum">
              <a:rPr lang="en-US" smtClean="0">
                <a:latin typeface="Times New Roman" pitchFamily="18" charset="0"/>
              </a:rPr>
              <a:pPr eaLnBrk="1" hangingPunct="1"/>
              <a:t>17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x-none" smtClean="0"/>
          </a:p>
        </p:txBody>
      </p:sp>
    </p:spTree>
    <p:extLst>
      <p:ext uri="{BB962C8B-B14F-4D97-AF65-F5344CB8AC3E}">
        <p14:creationId xmlns:p14="http://schemas.microsoft.com/office/powerpoint/2010/main" val="2133616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40E78-33EB-4B00-9711-96BB086BFF7A}" type="slidenum">
              <a:rPr lang="en-US" smtClean="0">
                <a:latin typeface="Times New Roman" pitchFamily="18" charset="0"/>
              </a:rPr>
              <a:pPr eaLnBrk="1" hangingPunct="1"/>
              <a:t>18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x-none" smtClean="0"/>
          </a:p>
        </p:txBody>
      </p:sp>
    </p:spTree>
    <p:extLst>
      <p:ext uri="{BB962C8B-B14F-4D97-AF65-F5344CB8AC3E}">
        <p14:creationId xmlns:p14="http://schemas.microsoft.com/office/powerpoint/2010/main" val="3814768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A3547F-9403-484D-885D-EFA72F45E46E}" type="slidenum">
              <a:rPr lang="en-US" smtClean="0">
                <a:latin typeface="Times New Roman" pitchFamily="18" charset="0"/>
              </a:rPr>
              <a:pPr eaLnBrk="1" hangingPunct="1"/>
              <a:t>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x-none" smtClean="0"/>
          </a:p>
        </p:txBody>
      </p:sp>
    </p:spTree>
    <p:extLst>
      <p:ext uri="{BB962C8B-B14F-4D97-AF65-F5344CB8AC3E}">
        <p14:creationId xmlns:p14="http://schemas.microsoft.com/office/powerpoint/2010/main" val="413776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3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8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4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3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5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76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6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7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915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8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82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F70E6C-6522-498F-A47B-16EA09A209FB}" type="slidenum">
              <a:rPr lang="en-US" smtClean="0">
                <a:latin typeface="Times New Roman" pitchFamily="18" charset="0"/>
              </a:rPr>
              <a:pPr eaLnBrk="1" hangingPunct="1"/>
              <a:t>9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93C0DAF-97A8-4BEB-B1F5-DE28F67FC9AE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D266A-38F6-4B2A-84B3-BB4BD8E131C8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5D6EC-74EF-4534-A871-C8AFFD6558C2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2"/>
          <p:cNvSpPr>
            <a:spLocks noChangeShapeType="1"/>
          </p:cNvSpPr>
          <p:nvPr userDrawn="1"/>
        </p:nvSpPr>
        <p:spPr bwMode="auto">
          <a:xfrm>
            <a:off x="755650" y="5265738"/>
            <a:ext cx="615632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bs-Latn-BA"/>
          </a:p>
        </p:txBody>
      </p:sp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2411413" y="3465513"/>
            <a:ext cx="4191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r>
              <a:rPr lang="en-US" sz="2400" b="1">
                <a:solidFill>
                  <a:srgbClr val="333399"/>
                </a:solidFill>
                <a:latin typeface="Times New Roman" pitchFamily="18" charset="0"/>
              </a:rPr>
              <a:t>Ivan Lukovi</a:t>
            </a:r>
            <a:r>
              <a:rPr lang="sr-Latn-CS" sz="2400" b="1">
                <a:solidFill>
                  <a:srgbClr val="333399"/>
                </a:solidFill>
                <a:latin typeface="Times New Roman" pitchFamily="18" charset="0"/>
              </a:rPr>
              <a:t>ć</a:t>
            </a:r>
            <a:r>
              <a:rPr lang="en-US" sz="2400" b="1">
                <a:solidFill>
                  <a:srgbClr val="333399"/>
                </a:solidFill>
                <a:latin typeface="Times New Roman" pitchFamily="18" charset="0"/>
              </a:rPr>
              <a:t>,</a:t>
            </a:r>
          </a:p>
          <a:p>
            <a:r>
              <a:rPr lang="en-US" sz="2400" b="1">
                <a:solidFill>
                  <a:srgbClr val="333399"/>
                </a:solidFill>
                <a:latin typeface="Times New Roman" pitchFamily="18" charset="0"/>
              </a:rPr>
              <a:t>University of Novi Sad,</a:t>
            </a:r>
          </a:p>
          <a:p>
            <a:r>
              <a:rPr lang="en-US" sz="2400" b="1">
                <a:solidFill>
                  <a:srgbClr val="333399"/>
                </a:solidFill>
                <a:latin typeface="Times New Roman" pitchFamily="18" charset="0"/>
              </a:rPr>
              <a:t>Faculty of Technical Sciences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316288"/>
            <a:ext cx="1828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>
            <a:spLocks noChangeArrowheads="1"/>
          </p:cNvSpPr>
          <p:nvPr userDrawn="1"/>
        </p:nvSpPr>
        <p:spPr bwMode="auto">
          <a:xfrm>
            <a:off x="1150938" y="5445125"/>
            <a:ext cx="64008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GB" sz="3200" i="1">
                <a:solidFill>
                  <a:srgbClr val="000066"/>
                </a:solidFill>
              </a:rPr>
              <a:t>11th Workshop DAAD</a:t>
            </a:r>
            <a:endParaRPr lang="en-US" sz="3200" i="1">
              <a:solidFill>
                <a:srgbClr val="0000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Ohrid, 22 – 27. 8. 2011.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JCSE W-2011 / Ivan Luković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2955"/>
      </p:ext>
    </p:extLst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1F6F4-BCD6-4919-9F93-49147E7945BC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/ </a:t>
            </a:r>
            <a:r>
              <a:rPr lang="bs-Latn-BA" dirty="0" smtClean="0"/>
              <a:t>31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EA2D3-A7CF-4980-BDC9-553FFA27CF5E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3E6C8-45B8-4BA2-8C7E-83B26D96B449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6692-D787-4F43-B1C8-C47D4362D1E1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2B361-9AFF-4DFD-A5D1-20453BE1B51B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F9FAA0-EE19-4428-AFF3-65EF8CD77324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7ABDF-F177-4BDC-8157-284730E2029C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AC1ED-5993-4C6E-8719-59B8E6DEFC60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bg1">
                <a:lumMod val="75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JCSE W-2011 / Ivan Luković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Ohrid, 22 – 27. 8. 2011.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93C0DAF-97A8-4BEB-B1F5-DE28F67FC9AE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/ 23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9213"/>
            <a:ext cx="6842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>
    <p:strips dir="ru"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26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4.png"/><Relationship Id="rId5" Type="http://schemas.microsoft.com/office/2007/relationships/media" Target="../media/media4.mp4"/><Relationship Id="rId10" Type="http://schemas.openxmlformats.org/officeDocument/2006/relationships/notesSlide" Target="../notesSlides/notesSlide12.xml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7912224" cy="2232248"/>
          </a:xfrm>
          <a:solidFill>
            <a:schemeClr val="bg1"/>
          </a:solidFill>
          <a:ln>
            <a:solidFill>
              <a:schemeClr val="accent1"/>
            </a:solidFill>
          </a:ln>
          <a:effectLst>
            <a:glow rad="304800">
              <a:schemeClr val="accent1">
                <a:alpha val="27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  <a:reflection stA="45000" endPos="13000" dist="50800" dir="5400000" sy="-100000" algn="bl" rotWithShape="0"/>
            <a:softEdge rad="1016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Gaining of Skills </a:t>
            </a:r>
            <a:r>
              <a:rPr lang="bs-Latn-BA" sz="3200" dirty="0" smtClean="0"/>
              <a:t/>
            </a:r>
            <a:br>
              <a:rPr lang="bs-Latn-BA" sz="3200" dirty="0" smtClean="0"/>
            </a:br>
            <a:r>
              <a:rPr lang="en-US" sz="3200" dirty="0" smtClean="0"/>
              <a:t>for Development </a:t>
            </a:r>
            <a:r>
              <a:rPr lang="bs-Latn-BA" sz="3200" dirty="0" smtClean="0"/>
              <a:t/>
            </a:r>
            <a:br>
              <a:rPr lang="bs-Latn-BA" sz="3200" dirty="0" smtClean="0"/>
            </a:br>
            <a:r>
              <a:rPr lang="en-US" sz="3200" dirty="0" smtClean="0"/>
              <a:t>of </a:t>
            </a:r>
            <a:r>
              <a:rPr lang="en-US" sz="3200" dirty="0"/>
              <a:t>Educational </a:t>
            </a:r>
            <a:r>
              <a:rPr lang="en-US" sz="3200" dirty="0" smtClean="0"/>
              <a:t>Software</a:t>
            </a:r>
            <a:endParaRPr lang="bs-Latn-B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63588" y="3212976"/>
            <a:ext cx="7380820" cy="1631216"/>
          </a:xfrm>
          <a:prstGeom prst="rect">
            <a:avLst/>
          </a:prstGeom>
          <a:solidFill>
            <a:schemeClr val="accent2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bs-Latn-BA" b="1" dirty="0" smtClean="0">
                <a:solidFill>
                  <a:schemeClr val="bg1"/>
                </a:solidFill>
                <a:latin typeface="+mj-lt"/>
              </a:rPr>
              <a:t>    Damir Kalpić</a:t>
            </a:r>
            <a:r>
              <a:rPr lang="bs-Latn-BA" b="1" dirty="0">
                <a:solidFill>
                  <a:schemeClr val="bg1"/>
                </a:solidFill>
                <a:latin typeface="+mj-lt"/>
              </a:rPr>
              <a:t>	</a:t>
            </a:r>
            <a:r>
              <a:rPr lang="bs-Latn-BA" b="1" dirty="0" smtClean="0">
                <a:solidFill>
                  <a:schemeClr val="bg1"/>
                </a:solidFill>
                <a:latin typeface="+mj-lt"/>
              </a:rPr>
              <a:t>		          	    Jasna Hamzabegović</a:t>
            </a:r>
          </a:p>
          <a:p>
            <a:r>
              <a:rPr lang="bs-Latn-BA" b="1" dirty="0" smtClean="0">
                <a:solidFill>
                  <a:schemeClr val="bg1"/>
                </a:solidFill>
                <a:latin typeface="+mj-lt"/>
              </a:rPr>
              <a:t>University of Zagreb		</a:t>
            </a:r>
            <a:r>
              <a:rPr lang="bs-Latn-BA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bs-Latn-BA" b="1" dirty="0" smtClean="0">
                <a:solidFill>
                  <a:schemeClr val="bg1"/>
                </a:solidFill>
                <a:latin typeface="+mj-lt"/>
              </a:rPr>
              <a:t>                     University of Bihać</a:t>
            </a:r>
          </a:p>
          <a:p>
            <a:r>
              <a:rPr lang="en-US" sz="1300" b="1" dirty="0">
                <a:solidFill>
                  <a:schemeClr val="bg1"/>
                </a:solidFill>
                <a:latin typeface="+mj-lt"/>
              </a:rPr>
              <a:t>Faculty of Electrical Engineering </a:t>
            </a:r>
            <a:r>
              <a:rPr lang="bs-Latn-BA" sz="1300" b="1" dirty="0" smtClean="0">
                <a:solidFill>
                  <a:schemeClr val="bg1"/>
                </a:solidFill>
                <a:latin typeface="+mj-lt"/>
              </a:rPr>
              <a:t>			            </a:t>
            </a:r>
            <a:r>
              <a:rPr lang="bs-Latn-BA" sz="1400" b="1" dirty="0" smtClean="0">
                <a:solidFill>
                  <a:schemeClr val="bg1"/>
                </a:solidFill>
              </a:rPr>
              <a:t>Pedagogical Faculty</a:t>
            </a:r>
            <a:endParaRPr lang="bs-Latn-BA" sz="13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bs-Latn-BA" sz="1300" b="1" dirty="0" smtClean="0">
                <a:solidFill>
                  <a:schemeClr val="bg1"/>
                </a:solidFill>
                <a:latin typeface="+mj-lt"/>
              </a:rPr>
              <a:t>             </a:t>
            </a:r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en-US" sz="1300" b="1" dirty="0">
                <a:solidFill>
                  <a:schemeClr val="bg1"/>
                </a:solidFill>
                <a:latin typeface="+mj-lt"/>
              </a:rPr>
              <a:t>Computing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bs-Latn-BA" b="1" dirty="0" smtClean="0">
                <a:solidFill>
                  <a:schemeClr val="bg1"/>
                </a:solidFill>
                <a:latin typeface="+mj-lt"/>
              </a:rPr>
              <a:t>		                        </a:t>
            </a:r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Department </a:t>
            </a:r>
            <a:r>
              <a:rPr lang="en-US" sz="1300" b="1" dirty="0">
                <a:solidFill>
                  <a:schemeClr val="bg1"/>
                </a:solidFill>
                <a:latin typeface="+mj-lt"/>
              </a:rPr>
              <a:t>of Mathematics </a:t>
            </a:r>
            <a:r>
              <a:rPr lang="bs-Latn-BA" sz="1300" b="1" dirty="0" smtClean="0">
                <a:solidFill>
                  <a:schemeClr val="bg1"/>
                </a:solidFill>
                <a:latin typeface="+mj-lt"/>
              </a:rPr>
              <a:t>                        	</a:t>
            </a:r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n-US" sz="1400" b="1" dirty="0">
                <a:solidFill>
                  <a:schemeClr val="bg1"/>
                </a:solidFill>
              </a:rPr>
              <a:t>FER) </a:t>
            </a:r>
            <a:r>
              <a:rPr lang="bs-Latn-BA" sz="1300" b="1" dirty="0" smtClean="0">
                <a:solidFill>
                  <a:schemeClr val="bg1"/>
                </a:solidFill>
                <a:latin typeface="+mj-lt"/>
              </a:rPr>
              <a:t>				                      </a:t>
            </a:r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en-US" sz="1300" b="1" dirty="0">
                <a:solidFill>
                  <a:schemeClr val="bg1"/>
                </a:solidFill>
                <a:latin typeface="+mj-lt"/>
              </a:rPr>
              <a:t>Informatics</a:t>
            </a:r>
            <a:endParaRPr lang="bs-Latn-BA" sz="1300" b="1" dirty="0">
              <a:solidFill>
                <a:schemeClr val="bg1"/>
              </a:solidFill>
              <a:latin typeface="+mj-lt"/>
            </a:endParaRPr>
          </a:p>
          <a:p>
            <a:r>
              <a:rPr lang="bs-Latn-BA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bs-Latn-BA" b="1" dirty="0" smtClean="0">
                <a:solidFill>
                  <a:schemeClr val="bg1"/>
                </a:solidFill>
                <a:latin typeface="+mj-lt"/>
              </a:rPr>
              <a:t>            Croatia			                Bosnia and Herzegovina</a:t>
            </a:r>
            <a:endParaRPr lang="bs-Latn-BA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6675" y="5301208"/>
            <a:ext cx="48140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bs-Latn-BA" sz="16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pPr algn="ctr"/>
            <a:r>
              <a:rPr lang="bs-Latn-BA" sz="1600" b="1" dirty="0" smtClean="0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, 2</a:t>
            </a:r>
            <a:r>
              <a:rPr lang="bs-Latn-BA" sz="1600" b="1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bs-Latn-BA" sz="16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bs-Latn-BA" sz="1600" b="1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.201</a:t>
            </a:r>
            <a:r>
              <a:rPr lang="bs-Latn-BA" sz="1600" b="1" dirty="0" smtClean="0">
                <a:solidFill>
                  <a:schemeClr val="bg1">
                    <a:lumMod val="50000"/>
                  </a:schemeClr>
                </a:solidFill>
              </a:rPr>
              <a:t>3.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bs-Latn-B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878404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11585"/>
            <a:ext cx="1656184" cy="2208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395535" y="142874"/>
            <a:ext cx="8424937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STUDENTS‘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CONTRIBUTIO</a:t>
            </a:r>
            <a:r>
              <a:rPr lang="hr-HR" sz="1200" b="1" dirty="0" smtClean="0">
                <a:solidFill>
                  <a:schemeClr val="bg1"/>
                </a:solidFill>
                <a:ea typeface="MS PGothic" pitchFamily="34" charset="-128"/>
              </a:rPr>
              <a:t>N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TO </a:t>
            </a: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THE DEVELOPMENT OF EDUCATIONAL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SOFTWARE</a:t>
            </a: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6271" y="481773"/>
            <a:ext cx="4150977" cy="4450233"/>
            <a:chOff x="0" y="0"/>
            <a:chExt cx="5781675" cy="62674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3"/>
            <a:stretch/>
          </p:blipFill>
          <p:spPr bwMode="auto">
            <a:xfrm>
              <a:off x="0" y="0"/>
              <a:ext cx="3771900" cy="216217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275" y="1200150"/>
              <a:ext cx="3876675" cy="23241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67000"/>
              <a:ext cx="3400425" cy="20669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25" y="4029075"/>
              <a:ext cx="3714750" cy="223837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1" y="41583"/>
            <a:ext cx="4371183" cy="3321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04" y="2580256"/>
            <a:ext cx="3522756" cy="2633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66" y="4303742"/>
            <a:ext cx="3266692" cy="2466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4"/>
          <a:stretch/>
        </p:blipFill>
        <p:spPr>
          <a:xfrm>
            <a:off x="1454633" y="4827151"/>
            <a:ext cx="2081416" cy="1943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2" y="4510341"/>
            <a:ext cx="1563638" cy="2084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64398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 txBox="1">
            <a:spLocks/>
          </p:cNvSpPr>
          <p:nvPr/>
        </p:nvSpPr>
        <p:spPr>
          <a:xfrm>
            <a:off x="395535" y="101600"/>
            <a:ext cx="8424937" cy="30306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STUDENTS‘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CONTRIBUTIO</a:t>
            </a:r>
            <a:r>
              <a:rPr lang="hr-HR" sz="1200" b="1" dirty="0" smtClean="0">
                <a:solidFill>
                  <a:schemeClr val="bg1"/>
                </a:solidFill>
                <a:ea typeface="MS PGothic" pitchFamily="34" charset="-128"/>
              </a:rPr>
              <a:t>N 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TO </a:t>
            </a: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THE DEVELOPMENT OF EDUCATIONAL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SOFTWARE</a:t>
            </a: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3" name="Bojan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094" y="438448"/>
            <a:ext cx="8440721" cy="60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5731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 txBox="1">
            <a:spLocks/>
          </p:cNvSpPr>
          <p:nvPr/>
        </p:nvSpPr>
        <p:spPr>
          <a:xfrm>
            <a:off x="395535" y="142874"/>
            <a:ext cx="8280921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STUDENTS‘ CONTRIBUTION TO THE DEVELOPMENT </a:t>
            </a:r>
            <a:r>
              <a:rPr lang="hr-HR" sz="1200" b="1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TO </a:t>
            </a: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THE DEVELOPMENT OF EDUCATIONAL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SOFTWARE</a:t>
            </a: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4537" y="3576828"/>
            <a:ext cx="1080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200" dirty="0">
                <a:solidFill>
                  <a:schemeClr val="accent2"/>
                </a:solidFill>
              </a:rPr>
              <a:t>The seasons</a:t>
            </a:r>
            <a:endParaRPr lang="bs-Latn-BA" sz="1200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0555" y="474759"/>
            <a:ext cx="129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200" dirty="0">
                <a:solidFill>
                  <a:schemeClr val="accent2"/>
                </a:solidFill>
              </a:rPr>
              <a:t>The determinant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8803" y="399894"/>
            <a:ext cx="866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200" dirty="0">
                <a:solidFill>
                  <a:schemeClr val="accent2"/>
                </a:solidFill>
              </a:rPr>
              <a:t>The </a:t>
            </a:r>
            <a:r>
              <a:rPr lang="bs-Latn-BA" sz="1200" dirty="0" smtClean="0">
                <a:solidFill>
                  <a:schemeClr val="accent2"/>
                </a:solidFill>
              </a:rPr>
              <a:t>cube</a:t>
            </a:r>
            <a:endParaRPr lang="bs-Latn-BA" sz="12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3670" y="3634544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200" dirty="0" smtClean="0">
                <a:solidFill>
                  <a:schemeClr val="accent2"/>
                </a:solidFill>
              </a:rPr>
              <a:t>The conversion</a:t>
            </a:r>
            <a:endParaRPr lang="bs-Latn-BA" sz="1200" dirty="0">
              <a:solidFill>
                <a:schemeClr val="accent2"/>
              </a:solidFill>
            </a:endParaRPr>
          </a:p>
        </p:txBody>
      </p:sp>
      <p:pic>
        <p:nvPicPr>
          <p:cNvPr id="7" name="Kock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4009" y="681663"/>
            <a:ext cx="3941176" cy="2814382"/>
          </a:xfrm>
          <a:prstGeom prst="rect">
            <a:avLst/>
          </a:prstGeom>
        </p:spPr>
      </p:pic>
      <p:pic>
        <p:nvPicPr>
          <p:cNvPr id="8" name="Konverzij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088" y="3911645"/>
            <a:ext cx="3884194" cy="2808312"/>
          </a:xfrm>
          <a:prstGeom prst="rect">
            <a:avLst/>
          </a:prstGeom>
        </p:spPr>
      </p:pic>
      <p:pic>
        <p:nvPicPr>
          <p:cNvPr id="9" name="determinanta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1272" y="775339"/>
            <a:ext cx="3911010" cy="2801489"/>
          </a:xfrm>
          <a:prstGeom prst="rect">
            <a:avLst/>
          </a:prstGeom>
        </p:spPr>
      </p:pic>
      <p:pic>
        <p:nvPicPr>
          <p:cNvPr id="10" name="godisnja doba1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34602" y="3774608"/>
            <a:ext cx="4075959" cy="28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5400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2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 txBox="1">
            <a:spLocks/>
          </p:cNvSpPr>
          <p:nvPr/>
        </p:nvSpPr>
        <p:spPr>
          <a:xfrm>
            <a:off x="395535" y="142874"/>
            <a:ext cx="8280921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STUDENTS‘ CONTRIBUTION TO THE DEVELOPMENT 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OF </a:t>
            </a: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EDUCATIONAL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SOFTWARE</a:t>
            </a: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73" y="562069"/>
            <a:ext cx="1151846" cy="15357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9069">
            <a:off x="6134831" y="431422"/>
            <a:ext cx="1131590" cy="15087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30" y="404664"/>
            <a:ext cx="1403648" cy="1871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7824"/>
            <a:ext cx="4733217" cy="1807689"/>
          </a:xfrm>
          <a:ln w="28575">
            <a:noFill/>
          </a:ln>
        </p:spPr>
        <p:txBody>
          <a:bodyPr>
            <a:noAutofit/>
          </a:bodyPr>
          <a:lstStyle/>
          <a:p>
            <a:pPr algn="l"/>
            <a:r>
              <a:rPr lang="bs-Latn-BA" sz="3200" b="1" cap="none" dirty="0" smtClean="0">
                <a:solidFill>
                  <a:schemeClr val="tx1"/>
                </a:solidFill>
              </a:rPr>
              <a:t>ELECTRONIC </a:t>
            </a:r>
            <a:br>
              <a:rPr lang="bs-Latn-BA" sz="3200" b="1" cap="none" dirty="0" smtClean="0">
                <a:solidFill>
                  <a:schemeClr val="tx1"/>
                </a:solidFill>
              </a:rPr>
            </a:br>
            <a:r>
              <a:rPr lang="bs-Latn-BA" sz="2000" b="1" cap="none" dirty="0" smtClean="0">
                <a:solidFill>
                  <a:schemeClr val="tx1"/>
                </a:solidFill>
              </a:rPr>
              <a:t>MULTIMEDIA </a:t>
            </a:r>
            <a:br>
              <a:rPr lang="bs-Latn-BA" sz="2000" b="1" cap="none" dirty="0" smtClean="0">
                <a:solidFill>
                  <a:schemeClr val="tx1"/>
                </a:solidFill>
              </a:rPr>
            </a:br>
            <a:r>
              <a:rPr lang="bs-Latn-BA" sz="2000" b="1" cap="none" dirty="0" smtClean="0">
                <a:solidFill>
                  <a:schemeClr val="tx1"/>
                </a:solidFill>
              </a:rPr>
              <a:t>AND </a:t>
            </a:r>
            <a:br>
              <a:rPr lang="bs-Latn-BA" sz="2000" b="1" cap="none" dirty="0" smtClean="0">
                <a:solidFill>
                  <a:schemeClr val="tx1"/>
                </a:solidFill>
              </a:rPr>
            </a:br>
            <a:r>
              <a:rPr lang="bs-Latn-BA" sz="2000" b="1" cap="none" dirty="0" smtClean="0">
                <a:solidFill>
                  <a:schemeClr val="tx1"/>
                </a:solidFill>
              </a:rPr>
              <a:t>INTERACTIVE </a:t>
            </a:r>
            <a:br>
              <a:rPr lang="bs-Latn-BA" sz="2000" b="1" cap="none" dirty="0" smtClean="0">
                <a:solidFill>
                  <a:schemeClr val="tx1"/>
                </a:solidFill>
              </a:rPr>
            </a:br>
            <a:r>
              <a:rPr lang="bs-Latn-BA" sz="3200" b="1" cap="none" dirty="0" smtClean="0">
                <a:solidFill>
                  <a:schemeClr val="tx1"/>
                </a:solidFill>
              </a:rPr>
              <a:t>BOOK</a:t>
            </a:r>
            <a:endParaRPr lang="bs-Latn-BA" sz="3200" b="1" cap="none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9264" y="3267627"/>
            <a:ext cx="4821515" cy="3561965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33136" y="2924944"/>
            <a:ext cx="2497435" cy="336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bs-Latn-BA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71450" lvl="0" indent="-171450">
              <a:lnSpc>
                <a:spcPct val="114000"/>
              </a:lnSpc>
              <a:spcAft>
                <a:spcPts val="1200"/>
              </a:spcAft>
              <a:buFontTx/>
              <a:buChar char="•"/>
            </a:pPr>
            <a:r>
              <a:rPr lang="bs-Latn-BA" sz="1700" b="1" kern="0" dirty="0">
                <a:latin typeface="Century Gothic" pitchFamily="34" charset="0"/>
              </a:rPr>
              <a:t>high quality </a:t>
            </a:r>
            <a:r>
              <a:rPr lang="bs-Latn-BA" sz="1700" b="1" kern="0" dirty="0" smtClean="0">
                <a:latin typeface="Century Gothic" pitchFamily="34" charset="0"/>
              </a:rPr>
              <a:t>graphics</a:t>
            </a:r>
          </a:p>
          <a:p>
            <a:pPr marL="171450" lvl="0" indent="-171450">
              <a:lnSpc>
                <a:spcPct val="114000"/>
              </a:lnSpc>
              <a:spcAft>
                <a:spcPts val="1200"/>
              </a:spcAft>
              <a:buFontTx/>
              <a:buChar char="•"/>
            </a:pPr>
            <a:r>
              <a:rPr lang="en-US" sz="1700" b="1" kern="0" dirty="0">
                <a:latin typeface="Century Gothic" pitchFamily="34" charset="0"/>
              </a:rPr>
              <a:t>lot of pictures</a:t>
            </a:r>
            <a:r>
              <a:rPr lang="en-US" sz="1700" b="1" kern="0" dirty="0" smtClean="0">
                <a:latin typeface="Century Gothic" pitchFamily="34" charset="0"/>
              </a:rPr>
              <a:t>,</a:t>
            </a:r>
            <a:r>
              <a:rPr lang="hr-HR" sz="1700" b="1" kern="0" dirty="0" smtClean="0">
                <a:latin typeface="Century Gothic" pitchFamily="34" charset="0"/>
              </a:rPr>
              <a:t> </a:t>
            </a:r>
            <a:r>
              <a:rPr lang="en-US" sz="1700" b="1" kern="0" dirty="0" smtClean="0">
                <a:latin typeface="Century Gothic" pitchFamily="34" charset="0"/>
              </a:rPr>
              <a:t>audio </a:t>
            </a:r>
            <a:r>
              <a:rPr lang="en-US" sz="1700" b="1" kern="0" dirty="0">
                <a:latin typeface="Century Gothic" pitchFamily="34" charset="0"/>
              </a:rPr>
              <a:t>and video clips, and </a:t>
            </a:r>
            <a:r>
              <a:rPr lang="en-US" sz="1700" b="1" kern="0" dirty="0" smtClean="0">
                <a:latin typeface="Century Gothic" pitchFamily="34" charset="0"/>
              </a:rPr>
              <a:t>animations</a:t>
            </a:r>
            <a:endParaRPr lang="bs-Latn-BA" sz="1700" b="1" kern="0" dirty="0" smtClean="0">
              <a:latin typeface="Century Gothic" pitchFamily="34" charset="0"/>
            </a:endParaRPr>
          </a:p>
          <a:p>
            <a:pPr marL="171450" lvl="0" indent="-171450">
              <a:lnSpc>
                <a:spcPct val="114000"/>
              </a:lnSpc>
              <a:spcAft>
                <a:spcPts val="1200"/>
              </a:spcAft>
              <a:buFontTx/>
              <a:buChar char="•"/>
            </a:pPr>
            <a:r>
              <a:rPr lang="bs-Latn-BA" sz="1700" b="1" kern="0" dirty="0" smtClean="0">
                <a:latin typeface="Century Gothic" pitchFamily="34" charset="0"/>
              </a:rPr>
              <a:t>virtual scrolling</a:t>
            </a:r>
          </a:p>
          <a:p>
            <a:pPr marL="171450" lvl="0" indent="-171450">
              <a:lnSpc>
                <a:spcPct val="114000"/>
              </a:lnSpc>
              <a:buFontTx/>
              <a:buChar char="•"/>
            </a:pPr>
            <a:r>
              <a:rPr lang="en-US" sz="1700" b="1" kern="0" dirty="0">
                <a:latin typeface="Century Gothic" pitchFamily="34" charset="0"/>
              </a:rPr>
              <a:t>positioning directly by clicking on the title in the Table of Contents</a:t>
            </a:r>
            <a:r>
              <a:rPr lang="bs-Latn-BA" sz="1700" b="1" kern="0" dirty="0" smtClean="0">
                <a:latin typeface="Century Gothic" pitchFamily="34" charset="0"/>
              </a:rPr>
              <a:t>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61268" y="4046947"/>
            <a:ext cx="1982732" cy="223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bs-Latn-BA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80975" marR="0" lvl="0" algn="r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bs-Latn-BA" b="1" kern="0" dirty="0" smtClean="0">
                <a:latin typeface="Century Gothic" pitchFamily="34" charset="0"/>
              </a:rPr>
              <a:t>DEVELOPMENT TOOLS:</a:t>
            </a:r>
          </a:p>
          <a:p>
            <a:pPr marL="180975" marR="0" lvl="0" algn="r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bs-Latn-BA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  <a:p>
            <a:pPr marL="171450" lvl="0" indent="-171450" algn="r">
              <a:lnSpc>
                <a:spcPct val="114000"/>
              </a:lnSpc>
              <a:buFontTx/>
              <a:buChar char="•"/>
            </a:pPr>
            <a:r>
              <a:rPr lang="bs-Latn-BA" b="1" kern="0" dirty="0" smtClean="0">
                <a:latin typeface="Century Gothic" pitchFamily="34" charset="0"/>
              </a:rPr>
              <a:t>VisualStudio 2010</a:t>
            </a:r>
          </a:p>
          <a:p>
            <a:pPr marL="171450" lvl="0" indent="-171450" algn="r">
              <a:lnSpc>
                <a:spcPct val="114000"/>
              </a:lnSpc>
              <a:buFontTx/>
              <a:buChar char="•"/>
            </a:pPr>
            <a:r>
              <a:rPr lang="bs-Latn-BA" b="1" kern="0" dirty="0" smtClean="0">
                <a:latin typeface="Century Gothic" pitchFamily="34" charset="0"/>
              </a:rPr>
              <a:t>MS Expression Blend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05" y="1681176"/>
            <a:ext cx="1419622" cy="189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56" y="1715488"/>
            <a:ext cx="1368152" cy="182420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107207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4" y="764704"/>
            <a:ext cx="8329365" cy="1184176"/>
          </a:xfrm>
          <a:ln w="28575">
            <a:solidFill>
              <a:srgbClr val="FFCC00"/>
            </a:solidFill>
          </a:ln>
        </p:spPr>
        <p:txBody>
          <a:bodyPr>
            <a:normAutofit/>
          </a:bodyPr>
          <a:lstStyle/>
          <a:p>
            <a:r>
              <a:rPr lang="bs-Latn-BA" sz="24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Electronic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Multimedia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Interactive </a:t>
            </a:r>
            <a:r>
              <a:rPr lang="bs-Latn-B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Book</a:t>
            </a:r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3276600" cy="685800"/>
          </a:xfrm>
        </p:spPr>
        <p:txBody>
          <a:bodyPr/>
          <a:lstStyle/>
          <a:p>
            <a:pPr marL="171450" indent="-171450">
              <a:lnSpc>
                <a:spcPct val="80000"/>
              </a:lnSpc>
            </a:pPr>
            <a:endParaRPr lang="bs-Latn-BA" sz="16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171450" indent="-171450">
              <a:lnSpc>
                <a:spcPct val="114000"/>
              </a:lnSpc>
            </a:pPr>
            <a:r>
              <a:rPr lang="en-US" sz="1600" dirty="0">
                <a:solidFill>
                  <a:schemeClr val="tx1"/>
                </a:solidFill>
                <a:latin typeface="Century Gothic" pitchFamily="34" charset="0"/>
              </a:rPr>
              <a:t>Allows you to display text</a:t>
            </a:r>
            <a:endParaRPr lang="bs-Latn-BA" sz="16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057400"/>
            <a:ext cx="4000500" cy="26670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 bwMode="auto">
          <a:xfrm>
            <a:off x="1981200" y="3276600"/>
            <a:ext cx="4572000" cy="0"/>
          </a:xfrm>
          <a:prstGeom prst="straightConnector1">
            <a:avLst/>
          </a:prstGeom>
          <a:gradFill rotWithShape="0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657600" y="2590800"/>
            <a:ext cx="1295400" cy="381000"/>
          </a:xfrm>
          <a:prstGeom prst="straightConnector1">
            <a:avLst/>
          </a:prstGeom>
          <a:gradFill rotWithShape="0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7620000" y="4343400"/>
            <a:ext cx="228600" cy="914400"/>
          </a:xfrm>
          <a:prstGeom prst="straightConnector1">
            <a:avLst/>
          </a:prstGeom>
          <a:gradFill rotWithShape="0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86200"/>
            <a:ext cx="3975100" cy="2644775"/>
          </a:xfrm>
          <a:prstGeom prst="rect">
            <a:avLst/>
          </a:prstGeom>
          <a:noFill/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528048" y="4938215"/>
            <a:ext cx="214840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bs-Latn-BA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71450" lvl="0" indent="-171450">
              <a:lnSpc>
                <a:spcPct val="114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bs-Latn-BA" sz="1600" kern="0" dirty="0">
                <a:latin typeface="Century Gothic" pitchFamily="34" charset="0"/>
              </a:rPr>
              <a:t>Quality </a:t>
            </a:r>
            <a:r>
              <a:rPr lang="bs-Latn-BA" sz="1600" kern="0" dirty="0" smtClean="0">
                <a:latin typeface="Century Gothic" pitchFamily="34" charset="0"/>
              </a:rPr>
              <a:t>pictures</a:t>
            </a:r>
            <a:endParaRPr kumimoji="0" lang="bs-Latn-BA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726175" y="2667000"/>
            <a:ext cx="3581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bs-Latn-BA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71450" lvl="0" indent="-171450">
              <a:lnSpc>
                <a:spcPct val="114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latin typeface="Century Gothic" pitchFamily="34" charset="0"/>
              </a:rPr>
              <a:t>Allows you to scroll through a large-scale text</a:t>
            </a:r>
            <a:endParaRPr kumimoji="0" lang="bs-Latn-BA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181600" y="5867400"/>
            <a:ext cx="396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lvl="0" indent="-171450">
              <a:lnSpc>
                <a:spcPct val="114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>
                <a:latin typeface="Century Gothic" pitchFamily="34" charset="0"/>
              </a:rPr>
              <a:t>Reproduction of textual content in the form of audio recordings</a:t>
            </a:r>
            <a:endParaRPr kumimoji="0" lang="bs-Latn-BA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2362200" y="4495800"/>
            <a:ext cx="3048000" cy="1447800"/>
          </a:xfrm>
          <a:prstGeom prst="straightConnector1">
            <a:avLst/>
          </a:prstGeom>
          <a:gradFill rotWithShape="0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 Placeholder 3"/>
          <p:cNvSpPr txBox="1">
            <a:spLocks/>
          </p:cNvSpPr>
          <p:nvPr/>
        </p:nvSpPr>
        <p:spPr>
          <a:xfrm>
            <a:off x="395535" y="142874"/>
            <a:ext cx="8280921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STUDENTS‘ CONTRIBUTION TO THE DEVELOPMENT  OF EDUCATIONAL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SOFTWARE</a:t>
            </a: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259259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0" grpId="0"/>
      <p:bldP spid="21" grpId="0"/>
      <p:bldP spid="26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52400" y="4611216"/>
            <a:ext cx="3042356" cy="98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lvl="0" indent="-17145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900" kern="0" dirty="0">
                <a:latin typeface="Comic Sans MS" pitchFamily="66" charset="0"/>
              </a:rPr>
              <a:t>Link to pdf or word file </a:t>
            </a:r>
            <a:r>
              <a:rPr lang="hr-HR" sz="1900" kern="0" dirty="0" smtClean="0">
                <a:latin typeface="Comic Sans MS" pitchFamily="66" charset="0"/>
              </a:rPr>
              <a:t>with</a:t>
            </a:r>
            <a:r>
              <a:rPr lang="en-US" sz="1900" kern="0" dirty="0" smtClean="0">
                <a:latin typeface="Comic Sans MS" pitchFamily="66" charset="0"/>
              </a:rPr>
              <a:t> </a:t>
            </a:r>
            <a:r>
              <a:rPr lang="en-US" sz="1900" kern="0" dirty="0">
                <a:latin typeface="Comic Sans MS" pitchFamily="66" charset="0"/>
              </a:rPr>
              <a:t>the </a:t>
            </a:r>
            <a:r>
              <a:rPr lang="hr-HR" sz="1900" kern="0" dirty="0" smtClean="0">
                <a:latin typeface="Comic Sans MS" pitchFamily="66" charset="0"/>
              </a:rPr>
              <a:t>education text</a:t>
            </a:r>
            <a:r>
              <a:rPr lang="en-US" sz="1900" kern="0" dirty="0" smtClean="0">
                <a:latin typeface="Comic Sans MS" pitchFamily="66" charset="0"/>
              </a:rPr>
              <a:t> </a:t>
            </a:r>
            <a:r>
              <a:rPr lang="en-US" sz="1900" kern="0" dirty="0">
                <a:latin typeface="Comic Sans MS" pitchFamily="66" charset="0"/>
              </a:rPr>
              <a:t>on the college server</a:t>
            </a:r>
            <a:endParaRPr kumimoji="0" lang="bs-Latn-BA" sz="19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658" y="2862064"/>
            <a:ext cx="3707904" cy="6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lvl="0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bs-Latn-BA" sz="1900" kern="0" dirty="0">
                <a:latin typeface="Comic Sans MS" pitchFamily="66" charset="0"/>
              </a:rPr>
              <a:t>Links to relevant websites</a:t>
            </a:r>
            <a:endParaRPr kumimoji="0" lang="bs-Latn-BA" sz="19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24053" y="3870176"/>
            <a:ext cx="316059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bs-Latn-BA" sz="1900" kern="0" dirty="0">
                <a:latin typeface="Comic Sans MS" pitchFamily="66" charset="0"/>
              </a:rPr>
              <a:t>Video clips of exercises</a:t>
            </a:r>
            <a:endParaRPr lang="bs-Latn-BA" sz="1900" kern="0" dirty="0" smtClean="0">
              <a:latin typeface="Comic Sans MS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2454" y="2636912"/>
            <a:ext cx="4921698" cy="3295316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 bwMode="auto">
          <a:xfrm>
            <a:off x="1524000" y="3200772"/>
            <a:ext cx="3696072" cy="1"/>
          </a:xfrm>
          <a:prstGeom prst="straightConnector1">
            <a:avLst/>
          </a:prstGeom>
          <a:gradFill rotWithShape="0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987824" y="4941168"/>
            <a:ext cx="2304256" cy="125554"/>
          </a:xfrm>
          <a:prstGeom prst="straightConnector1">
            <a:avLst/>
          </a:prstGeom>
          <a:gradFill rotWithShape="0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194756" y="4060676"/>
            <a:ext cx="2025316" cy="0"/>
          </a:xfrm>
          <a:prstGeom prst="straightConnector1">
            <a:avLst/>
          </a:prstGeom>
          <a:gradFill rotWithShape="0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2095834" y="63093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13th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pPr algn="ctr" eaLnBrk="1" hangingPunct="1"/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26-31.8.2013</a:t>
            </a:r>
            <a:r>
              <a:rPr lang="bs-Latn-BA" sz="12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95535" y="142874"/>
            <a:ext cx="8280921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STUDENTS‘ CONTRIBUTION TO THE DEVELOPMENT  OF EDUCATIONAL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SOFTWARE</a:t>
            </a: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347091" y="980728"/>
            <a:ext cx="8329365" cy="936104"/>
          </a:xfrm>
          <a:ln w="28575">
            <a:solidFill>
              <a:srgbClr val="FFCC00"/>
            </a:solidFill>
          </a:ln>
        </p:spPr>
        <p:txBody>
          <a:bodyPr>
            <a:normAutofit/>
          </a:bodyPr>
          <a:lstStyle/>
          <a:p>
            <a:r>
              <a:rPr lang="bs-Latn-BA" sz="24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Electronic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Multimedia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Interactive 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Book</a:t>
            </a:r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84923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 decel="10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 txBox="1">
            <a:spLocks/>
          </p:cNvSpPr>
          <p:nvPr/>
        </p:nvSpPr>
        <p:spPr>
          <a:xfrm>
            <a:off x="395535" y="142874"/>
            <a:ext cx="8394510" cy="3617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STUDENTS‘ CONTRIBUTION TO THE DEVELOPMENT  OF EDUCATIONAL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SOFTWARE</a:t>
            </a: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3" name="TOS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651" y="692696"/>
            <a:ext cx="8417394" cy="551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188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8"/>
          <p:cNvSpPr>
            <a:spLocks noGrp="1" noChangeArrowheads="1"/>
          </p:cNvSpPr>
          <p:nvPr>
            <p:ph idx="1"/>
          </p:nvPr>
        </p:nvSpPr>
        <p:spPr>
          <a:xfrm>
            <a:off x="404896" y="1124744"/>
            <a:ext cx="8229600" cy="4373563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bs-Latn-BA" b="1" dirty="0">
                <a:solidFill>
                  <a:schemeClr val="tx1"/>
                </a:solidFill>
                <a:latin typeface="Arial" charset="0"/>
              </a:rPr>
              <a:t>students are </a:t>
            </a:r>
            <a:r>
              <a:rPr lang="bs-Latn-BA" b="1" dirty="0" smtClean="0">
                <a:solidFill>
                  <a:schemeClr val="tx1"/>
                </a:solidFill>
                <a:latin typeface="Arial" charset="0"/>
              </a:rPr>
              <a:t>our main resource.</a:t>
            </a:r>
          </a:p>
          <a:p>
            <a:endParaRPr lang="en-GB" b="1" dirty="0">
              <a:solidFill>
                <a:schemeClr val="tx1"/>
              </a:solidFill>
              <a:latin typeface="Arial" charset="0"/>
            </a:endParaRPr>
          </a:p>
          <a:p>
            <a:pPr algn="just"/>
            <a:r>
              <a:rPr lang="bs-Latn-BA" b="1" dirty="0">
                <a:solidFill>
                  <a:schemeClr val="tx1"/>
                </a:solidFill>
                <a:latin typeface="Arial" charset="0"/>
              </a:rPr>
              <a:t>They can be </a:t>
            </a:r>
            <a:r>
              <a:rPr lang="bs-Latn-BA" b="1" dirty="0" smtClean="0">
                <a:solidFill>
                  <a:schemeClr val="tx1"/>
                </a:solidFill>
                <a:latin typeface="Arial" charset="0"/>
              </a:rPr>
              <a:t>included in </a:t>
            </a:r>
            <a:r>
              <a:rPr lang="bs-Latn-BA" b="1" dirty="0">
                <a:solidFill>
                  <a:schemeClr val="tx1"/>
                </a:solidFill>
                <a:latin typeface="Arial" charset="0"/>
              </a:rPr>
              <a:t>the process of creating </a:t>
            </a:r>
            <a:r>
              <a:rPr lang="bs-Latn-BA" b="1" dirty="0" smtClean="0">
                <a:solidFill>
                  <a:schemeClr val="tx1"/>
                </a:solidFill>
                <a:latin typeface="Arial" charset="0"/>
              </a:rPr>
              <a:t>educational software also for </a:t>
            </a:r>
            <a:r>
              <a:rPr lang="bs-Latn-BA" b="1" dirty="0">
                <a:solidFill>
                  <a:schemeClr val="tx1"/>
                </a:solidFill>
                <a:latin typeface="Arial" charset="0"/>
              </a:rPr>
              <a:t>children with </a:t>
            </a:r>
            <a:r>
              <a:rPr lang="bs-Latn-BA" b="1" dirty="0" smtClean="0">
                <a:solidFill>
                  <a:schemeClr val="tx1"/>
                </a:solidFill>
                <a:latin typeface="Arial" charset="0"/>
              </a:rPr>
              <a:t>specific </a:t>
            </a:r>
            <a:r>
              <a:rPr lang="bs-Latn-BA" b="1" dirty="0">
                <a:solidFill>
                  <a:schemeClr val="tx1"/>
                </a:solidFill>
                <a:latin typeface="Arial" charset="0"/>
              </a:rPr>
              <a:t>learning disabilities</a:t>
            </a:r>
            <a:r>
              <a:rPr lang="bs-Latn-BA" b="1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endParaRPr lang="bs-Latn-BA" b="1" dirty="0">
              <a:solidFill>
                <a:schemeClr val="tx1"/>
              </a:solidFill>
              <a:latin typeface="Arial" charset="0"/>
            </a:endParaRPr>
          </a:p>
          <a:p>
            <a:pPr algn="just"/>
            <a:r>
              <a:rPr lang="bs-Latn-BA" b="1" dirty="0">
                <a:solidFill>
                  <a:schemeClr val="tx1"/>
                </a:solidFill>
                <a:latin typeface="Arial" charset="0"/>
              </a:rPr>
              <a:t>It is necessary to provide </a:t>
            </a:r>
            <a:r>
              <a:rPr lang="bs-Latn-BA" b="1" dirty="0" smtClean="0">
                <a:solidFill>
                  <a:schemeClr val="tx1"/>
                </a:solidFill>
                <a:latin typeface="Arial" charset="0"/>
              </a:rPr>
              <a:t>the students‘ </a:t>
            </a:r>
            <a:r>
              <a:rPr lang="bs-Latn-BA" b="1" dirty="0">
                <a:solidFill>
                  <a:schemeClr val="tx1"/>
                </a:solidFill>
                <a:latin typeface="Arial" charset="0"/>
              </a:rPr>
              <a:t>co-operation with educational and rehabilitation experts, with psychologists and </a:t>
            </a:r>
            <a:r>
              <a:rPr lang="bs-Latn-BA" b="1" dirty="0" smtClean="0">
                <a:solidFill>
                  <a:schemeClr val="tx1"/>
                </a:solidFill>
                <a:latin typeface="Arial" charset="0"/>
              </a:rPr>
              <a:t>pedagogues.</a:t>
            </a:r>
            <a:endParaRPr lang="bs-Latn-BA" b="1" dirty="0">
              <a:solidFill>
                <a:schemeClr val="tx1"/>
              </a:solidFill>
              <a:latin typeface="Arial" charset="0"/>
            </a:endParaRPr>
          </a:p>
          <a:p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395535" y="142874"/>
            <a:ext cx="8238961" cy="9098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None/>
              <a:defRPr/>
            </a:pPr>
            <a:r>
              <a:rPr lang="bs-Latn-BA" sz="4400" b="1" dirty="0">
                <a:solidFill>
                  <a:schemeClr val="bg1"/>
                </a:solidFill>
              </a:rPr>
              <a:t>CONCLUSION :</a:t>
            </a:r>
            <a:endParaRPr lang="en-US" sz="44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13th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pPr eaLnBrk="1" hangingPunct="1"/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26-31.8.2013</a:t>
            </a:r>
            <a:r>
              <a:rPr lang="bs-Latn-BA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60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9592" y="2060848"/>
            <a:ext cx="7812868" cy="212365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r-Latn-CS" sz="6600" b="1" dirty="0" smtClean="0">
                <a:ln w="1143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dy" pitchFamily="66" charset="0"/>
              </a:rPr>
              <a:t>Thank</a:t>
            </a:r>
            <a:r>
              <a:rPr lang="sr-Latn-CS" sz="6600" b="1" dirty="0" smtClean="0">
                <a:ln w="11430">
                  <a:solidFill>
                    <a:srgbClr val="FFC000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dy" pitchFamily="66" charset="0"/>
              </a:rPr>
              <a:t> </a:t>
            </a:r>
            <a:r>
              <a:rPr lang="sr-Latn-CS" sz="6600" b="1" dirty="0" smtClean="0">
                <a:ln w="1143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dy" pitchFamily="66" charset="0"/>
              </a:rPr>
              <a:t>you </a:t>
            </a:r>
          </a:p>
          <a:p>
            <a:pPr algn="ctr">
              <a:defRPr/>
            </a:pPr>
            <a:r>
              <a:rPr lang="en-GB" sz="6600" b="1" dirty="0" smtClean="0">
                <a:ln w="1143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dy" pitchFamily="66" charset="0"/>
              </a:rPr>
              <a:t>for </a:t>
            </a:r>
            <a:r>
              <a:rPr lang="en-GB" sz="6600" b="1" dirty="0">
                <a:ln w="1143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dy" pitchFamily="66" charset="0"/>
              </a:rPr>
              <a:t>your </a:t>
            </a:r>
            <a:r>
              <a:rPr lang="bs-Latn-BA" sz="6600" b="1" dirty="0" smtClean="0">
                <a:ln w="1143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dy" pitchFamily="66" charset="0"/>
              </a:rPr>
              <a:t>a</a:t>
            </a:r>
            <a:r>
              <a:rPr lang="en-GB" sz="66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dy" pitchFamily="66" charset="0"/>
              </a:rPr>
              <a:t>ttention</a:t>
            </a:r>
            <a:r>
              <a:rPr lang="en-GB" sz="6600" b="1" dirty="0" smtClean="0">
                <a:ln w="1143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dy" pitchFamily="66" charset="0"/>
              </a:rPr>
              <a:t>!</a:t>
            </a:r>
            <a:endParaRPr lang="en-US" sz="6600" b="1" dirty="0">
              <a:ln w="11430">
                <a:solidFill>
                  <a:schemeClr val="tx1"/>
                </a:solidFill>
              </a:ln>
              <a:solidFill>
                <a:schemeClr val="accent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ndy" pitchFamily="66" charset="0"/>
            </a:endParaRPr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13th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pPr eaLnBrk="1" hangingPunct="1"/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26-31.8.2013</a:t>
            </a:r>
            <a:r>
              <a:rPr lang="bs-Latn-BA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 txBox="1">
            <a:spLocks/>
          </p:cNvSpPr>
          <p:nvPr/>
        </p:nvSpPr>
        <p:spPr>
          <a:xfrm>
            <a:off x="395536" y="142874"/>
            <a:ext cx="2585293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hr-HR" sz="1400" dirty="0" smtClean="0">
                <a:solidFill>
                  <a:srgbClr val="FFFFFF"/>
                </a:solidFill>
                <a:latin typeface="Calibri" charset="0"/>
                <a:ea typeface="MS PGothic" pitchFamily="34" charset="-128"/>
              </a:rPr>
              <a:t>Presentation overview</a:t>
            </a:r>
            <a:endParaRPr lang="hr-HR" sz="1400" dirty="0">
              <a:solidFill>
                <a:srgbClr val="FFFFFF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1500" y="428625"/>
            <a:ext cx="7315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bs-Latn-BA" sz="2800" b="1" dirty="0" smtClean="0">
                <a:solidFill>
                  <a:schemeClr val="bg1"/>
                </a:solidFill>
                <a:latin typeface="Calibri" charset="0"/>
                <a:ea typeface="MS PGothic" pitchFamily="34" charset="-128"/>
              </a:rPr>
              <a:t>Overview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4392" y="1339255"/>
            <a:ext cx="7772400" cy="721593"/>
          </a:xfrm>
        </p:spPr>
        <p:txBody>
          <a:bodyPr>
            <a:normAutofit/>
          </a:bodyPr>
          <a:lstStyle/>
          <a:p>
            <a:pPr marL="179388" indent="-179388">
              <a:spcBef>
                <a:spcPts val="400"/>
              </a:spcBef>
              <a:buClr>
                <a:schemeClr val="accent2"/>
              </a:buClr>
              <a:defRPr/>
            </a:pPr>
            <a:r>
              <a:rPr lang="bs-Latn-BA" b="1" dirty="0" smtClean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The </a:t>
            </a:r>
            <a:r>
              <a:rPr lang="bs-Latn-BA" b="1" dirty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E</a:t>
            </a:r>
            <a:r>
              <a:rPr lang="en-US" b="1" dirty="0" err="1" smtClean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ducation</a:t>
            </a:r>
            <a:r>
              <a:rPr lang="bs-Latn-BA" b="1" dirty="0" smtClean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al Software</a:t>
            </a:r>
            <a:endParaRPr lang="hr-HR" b="1" dirty="0" smtClean="0">
              <a:solidFill>
                <a:schemeClr val="tx1"/>
              </a:solidFill>
              <a:latin typeface="Calibri" charset="0"/>
              <a:ea typeface="MS PGothic" pitchFamily="34" charset="-128"/>
            </a:endParaRPr>
          </a:p>
          <a:p>
            <a:pPr marL="179388" indent="-179388">
              <a:spcBef>
                <a:spcPts val="400"/>
              </a:spcBef>
              <a:buClr>
                <a:schemeClr val="accent2"/>
              </a:buClr>
              <a:defRPr/>
            </a:pPr>
            <a:endParaRPr lang="hr-HR" b="1" dirty="0">
              <a:solidFill>
                <a:schemeClr val="tx1"/>
              </a:solidFill>
              <a:latin typeface="Calibri" charset="0"/>
              <a:ea typeface="MS PGothic" pitchFamily="34" charset="-128"/>
            </a:endParaRPr>
          </a:p>
          <a:p>
            <a:pPr marL="179388" indent="-179388">
              <a:spcBef>
                <a:spcPts val="400"/>
              </a:spcBef>
              <a:defRPr/>
            </a:pPr>
            <a:endParaRPr lang="hr-HR" dirty="0">
              <a:solidFill>
                <a:schemeClr val="accent4"/>
              </a:solidFill>
              <a:latin typeface="Calibri" charset="0"/>
              <a:ea typeface="MS PGothic" pitchFamily="34" charset="-128"/>
            </a:endParaRPr>
          </a:p>
          <a:p>
            <a:pPr marL="179388" indent="-179388">
              <a:spcBef>
                <a:spcPts val="400"/>
              </a:spcBef>
              <a:defRPr/>
            </a:pPr>
            <a:endParaRPr lang="hr-HR" dirty="0">
              <a:solidFill>
                <a:schemeClr val="accent4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3" name="Text Placeholder 14"/>
          <p:cNvSpPr txBox="1">
            <a:spLocks/>
          </p:cNvSpPr>
          <p:nvPr/>
        </p:nvSpPr>
        <p:spPr bwMode="auto">
          <a:xfrm>
            <a:off x="834677" y="962025"/>
            <a:ext cx="40401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DA251D"/>
              </a:buClr>
              <a:buFont typeface="Wingdings" charset="2"/>
              <a:buNone/>
            </a:pPr>
            <a:r>
              <a:rPr lang="hr-HR" sz="2400" b="1" dirty="0" smtClean="0">
                <a:solidFill>
                  <a:schemeClr val="accent2"/>
                </a:solidFill>
                <a:ea typeface="MS PGothic" pitchFamily="34" charset="-128"/>
              </a:rPr>
              <a:t>INTRODUCTION</a:t>
            </a:r>
            <a:endParaRPr lang="hr-HR" sz="2400" b="1" dirty="0">
              <a:solidFill>
                <a:schemeClr val="accent2"/>
              </a:solidFill>
              <a:ea typeface="MS PGothic" pitchFamily="34" charset="-128"/>
            </a:endParaRPr>
          </a:p>
        </p:txBody>
      </p:sp>
      <p:sp>
        <p:nvSpPr>
          <p:cNvPr id="14" name="Text Placeholder 15"/>
          <p:cNvSpPr txBox="1">
            <a:spLocks/>
          </p:cNvSpPr>
          <p:nvPr/>
        </p:nvSpPr>
        <p:spPr bwMode="auto">
          <a:xfrm>
            <a:off x="847884" y="2132856"/>
            <a:ext cx="4041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DA251D"/>
              </a:buClr>
            </a:pPr>
            <a:r>
              <a:rPr lang="hr-HR" sz="2400" b="1" dirty="0">
                <a:solidFill>
                  <a:schemeClr val="accent2"/>
                </a:solidFill>
                <a:ea typeface="MS PGothic" pitchFamily="34" charset="-128"/>
              </a:rPr>
              <a:t>IDENTIFIED ISSUES</a:t>
            </a:r>
            <a:endParaRPr lang="hr-HR" sz="2400" dirty="0">
              <a:solidFill>
                <a:schemeClr val="accent2"/>
              </a:solidFill>
              <a:ea typeface="MS PGothic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DA251D"/>
              </a:buClr>
            </a:pPr>
            <a:endParaRPr lang="hr-HR" sz="2400" b="1" dirty="0">
              <a:ea typeface="MS PGothic" pitchFamily="34" charset="-128"/>
            </a:endParaRPr>
          </a:p>
        </p:txBody>
      </p:sp>
      <p:sp>
        <p:nvSpPr>
          <p:cNvPr id="15" name="Text Placeholder 15"/>
          <p:cNvSpPr txBox="1">
            <a:spLocks/>
          </p:cNvSpPr>
          <p:nvPr/>
        </p:nvSpPr>
        <p:spPr bwMode="auto">
          <a:xfrm>
            <a:off x="834677" y="2924944"/>
            <a:ext cx="78912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bs-Latn-BA" sz="2400" b="1" dirty="0" smtClean="0">
                <a:solidFill>
                  <a:schemeClr val="accent2"/>
                </a:solidFill>
                <a:ea typeface="MS PGothic" pitchFamily="34" charset="-128"/>
              </a:rPr>
              <a:t>STUDENTS  AS CREATORS OF </a:t>
            </a:r>
            <a:r>
              <a:rPr lang="bs-Latn-BA" sz="2400" b="1" dirty="0">
                <a:solidFill>
                  <a:schemeClr val="accent2"/>
                </a:solidFill>
                <a:ea typeface="MS PGothic" pitchFamily="34" charset="-128"/>
              </a:rPr>
              <a:t>EDUCATIONAL </a:t>
            </a:r>
            <a:r>
              <a:rPr lang="bs-Latn-BA" sz="2400" b="1" dirty="0" smtClean="0">
                <a:solidFill>
                  <a:schemeClr val="accent2"/>
                </a:solidFill>
                <a:ea typeface="MS PGothic" pitchFamily="34" charset="-128"/>
              </a:rPr>
              <a:t>SOFTWARE</a:t>
            </a:r>
            <a:endParaRPr lang="bs-Latn-BA" sz="2400" b="1" dirty="0">
              <a:solidFill>
                <a:schemeClr val="accent2"/>
              </a:solidFill>
              <a:ea typeface="MS PGothic" pitchFamily="34" charset="-128"/>
            </a:endParaRPr>
          </a:p>
        </p:txBody>
      </p:sp>
      <p:sp>
        <p:nvSpPr>
          <p:cNvPr id="16" name="Text Placeholder 15"/>
          <p:cNvSpPr txBox="1">
            <a:spLocks/>
          </p:cNvSpPr>
          <p:nvPr/>
        </p:nvSpPr>
        <p:spPr bwMode="auto">
          <a:xfrm>
            <a:off x="842091" y="5344142"/>
            <a:ext cx="4041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DA251D"/>
              </a:buClr>
            </a:pPr>
            <a:r>
              <a:rPr lang="hr-HR" sz="2400" b="1" dirty="0">
                <a:solidFill>
                  <a:schemeClr val="accent2"/>
                </a:solidFill>
                <a:ea typeface="MS PGothic" pitchFamily="34" charset="-128"/>
              </a:rPr>
              <a:t>CONCLUSION</a:t>
            </a:r>
            <a:endParaRPr lang="hr-HR" sz="2400" dirty="0">
              <a:ea typeface="MS PGothic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DA251D"/>
              </a:buClr>
            </a:pPr>
            <a:endParaRPr lang="hr-HR" sz="2400" dirty="0">
              <a:solidFill>
                <a:schemeClr val="accent2"/>
              </a:solidFill>
              <a:ea typeface="MS PGothic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DA251D"/>
              </a:buClr>
            </a:pPr>
            <a:endParaRPr lang="hr-HR" sz="2400" b="1" dirty="0">
              <a:ea typeface="MS PGothic" pitchFamily="34" charset="-128"/>
            </a:endParaRPr>
          </a:p>
        </p:txBody>
      </p:sp>
      <p:sp>
        <p:nvSpPr>
          <p:cNvPr id="17" name="Text Placeholder 15"/>
          <p:cNvSpPr txBox="1">
            <a:spLocks/>
          </p:cNvSpPr>
          <p:nvPr/>
        </p:nvSpPr>
        <p:spPr bwMode="auto">
          <a:xfrm>
            <a:off x="879823" y="4158255"/>
            <a:ext cx="8035230" cy="80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bs-Latn-BA" sz="2400" b="1" dirty="0" smtClean="0">
                <a:solidFill>
                  <a:schemeClr val="accent2"/>
                </a:solidFill>
                <a:ea typeface="MS PGothic" pitchFamily="34" charset="-128"/>
              </a:rPr>
              <a:t>STUDENTS‘ </a:t>
            </a:r>
            <a:r>
              <a:rPr lang="bs-Latn-BA" sz="2400" b="1" dirty="0">
                <a:solidFill>
                  <a:schemeClr val="accent2"/>
                </a:solidFill>
                <a:ea typeface="MS PGothic" pitchFamily="34" charset="-128"/>
              </a:rPr>
              <a:t>CONTRIBUTION </a:t>
            </a:r>
            <a:r>
              <a:rPr lang="bs-Latn-BA" sz="2400" b="1" dirty="0" smtClean="0">
                <a:solidFill>
                  <a:schemeClr val="accent2"/>
                </a:solidFill>
                <a:ea typeface="MS PGothic" pitchFamily="34" charset="-128"/>
              </a:rPr>
              <a:t>TO THE DEVELOPMENT OF EDUCATIONAL SOFTWARE</a:t>
            </a:r>
            <a:endParaRPr lang="bs-Latn-BA" sz="2400" b="1" dirty="0">
              <a:solidFill>
                <a:schemeClr val="accent2"/>
              </a:solidFill>
              <a:ea typeface="MS PGothic" pitchFamily="34" charset="-128"/>
            </a:endParaRPr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bs-Latn-BA" b="1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2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.201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14400" y="1124744"/>
            <a:ext cx="7715200" cy="288032"/>
          </a:xfrm>
          <a:solidFill>
            <a:schemeClr val="bg1"/>
          </a:solidFill>
          <a:ln>
            <a:solidFill>
              <a:schemeClr val="accent1"/>
            </a:solidFill>
          </a:ln>
          <a:effectLst>
            <a:glow rad="304800">
              <a:schemeClr val="accent1">
                <a:alpha val="27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  <a:reflection stA="45000" endPos="13000" dist="50800" dir="5400000" sy="-100000" algn="bl" rotWithShape="0"/>
            <a:softEdge rad="1016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bs-Latn-BA" sz="2000" b="1" dirty="0">
                <a:solidFill>
                  <a:schemeClr val="tx1"/>
                </a:solidFill>
              </a:rPr>
              <a:t>Historically:</a:t>
            </a:r>
            <a:endParaRPr lang="en-GB" sz="2000" b="1" dirty="0" smtClean="0">
              <a:solidFill>
                <a:schemeClr val="tx1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79959" y="1556792"/>
            <a:ext cx="6718263" cy="504055"/>
          </a:xfrm>
        </p:spPr>
        <p:txBody>
          <a:bodyPr>
            <a:normAutofit/>
          </a:bodyPr>
          <a:lstStyle/>
          <a:p>
            <a:r>
              <a:rPr lang="pl-PL" sz="2100" b="1" dirty="0">
                <a:solidFill>
                  <a:schemeClr val="tx1"/>
                </a:solidFill>
              </a:rPr>
              <a:t>E</a:t>
            </a:r>
            <a:r>
              <a:rPr lang="pl-PL" sz="2100" b="1" dirty="0" smtClean="0">
                <a:solidFill>
                  <a:schemeClr val="tx1"/>
                </a:solidFill>
              </a:rPr>
              <a:t>ducational </a:t>
            </a:r>
            <a:r>
              <a:rPr lang="pl-PL" sz="2100" b="1" dirty="0">
                <a:solidFill>
                  <a:schemeClr val="tx1"/>
                </a:solidFill>
              </a:rPr>
              <a:t>materials </a:t>
            </a:r>
            <a:r>
              <a:rPr lang="pl-PL" sz="2100" b="1" dirty="0" smtClean="0">
                <a:solidFill>
                  <a:schemeClr val="tx1"/>
                </a:solidFill>
              </a:rPr>
              <a:t>include </a:t>
            </a:r>
            <a:r>
              <a:rPr lang="bs-Latn-BA" sz="2100" b="1" dirty="0" smtClean="0">
                <a:solidFill>
                  <a:schemeClr val="tx1"/>
                </a:solidFill>
              </a:rPr>
              <a:t>text</a:t>
            </a:r>
            <a:endParaRPr lang="en-GB" b="1" dirty="0" smtClean="0">
              <a:solidFill>
                <a:schemeClr val="tx1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bs-Latn-BA" b="1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2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.201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95536" y="142874"/>
            <a:ext cx="2585293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hr-HR" sz="1400" dirty="0" smtClean="0">
                <a:solidFill>
                  <a:srgbClr val="FFFFFF"/>
                </a:solidFill>
                <a:latin typeface="Calibri" charset="0"/>
                <a:ea typeface="MS PGothic" pitchFamily="34" charset="-128"/>
              </a:rPr>
              <a:t>Introduction</a:t>
            </a:r>
            <a:endParaRPr lang="hr-HR" sz="1400" dirty="0">
              <a:solidFill>
                <a:srgbClr val="FFFFFF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1500" y="428625"/>
            <a:ext cx="7315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bs-Latn-BA" sz="2800" b="1" dirty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The E</a:t>
            </a:r>
            <a:r>
              <a:rPr lang="en-US" sz="2800" b="1" dirty="0" err="1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ducation</a:t>
            </a:r>
            <a:endParaRPr lang="hr-HR" sz="2800" b="1" dirty="0">
              <a:solidFill>
                <a:schemeClr val="tx1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9959" y="3645024"/>
            <a:ext cx="77152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304800">
              <a:schemeClr val="accent1">
                <a:alpha val="27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  <a:reflection stA="45000" endPos="13000" dist="50800" dir="5400000" sy="-100000" algn="bl" rotWithShape="0"/>
            <a:softEdge rad="1016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s-Latn-BA" sz="2000" b="1" dirty="0" smtClean="0">
                <a:solidFill>
                  <a:schemeClr val="tx1"/>
                </a:solidFill>
              </a:rPr>
              <a:t>CURRENTLY :</a:t>
            </a:r>
            <a:endParaRPr lang="en-GB" sz="2000" b="1" dirty="0" smtClean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55119" y="4164514"/>
            <a:ext cx="8526296" cy="720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100" b="1" dirty="0" smtClean="0">
                <a:solidFill>
                  <a:schemeClr val="tx1"/>
                </a:solidFill>
              </a:rPr>
              <a:t>Educational materials include images, audio and video clips.</a:t>
            </a:r>
            <a:r>
              <a:rPr lang="en-GB" b="1" dirty="0" smtClean="0">
                <a:solidFill>
                  <a:schemeClr val="tx1"/>
                </a:solidFill>
              </a:rPr>
              <a:t>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89" y="1988840"/>
            <a:ext cx="7225470" cy="1433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04" y="4524554"/>
            <a:ext cx="3484196" cy="1668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89894"/>
            <a:ext cx="1883086" cy="1603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34" y="4560808"/>
            <a:ext cx="1942568" cy="16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918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428800" y="1124744"/>
            <a:ext cx="7715200" cy="288032"/>
          </a:xfrm>
          <a:solidFill>
            <a:schemeClr val="bg1"/>
          </a:solidFill>
          <a:ln>
            <a:solidFill>
              <a:schemeClr val="accent1"/>
            </a:solidFill>
          </a:ln>
          <a:effectLst>
            <a:glow rad="304800">
              <a:schemeClr val="accent1">
                <a:alpha val="27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  <a:reflection stA="45000" endPos="13000" dist="50800" dir="5400000" sy="-100000" algn="bl" rotWithShape="0"/>
            <a:softEdge rad="1016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 fontAlgn="base">
              <a:spcAft>
                <a:spcPct val="0"/>
              </a:spcAft>
            </a:pPr>
            <a:r>
              <a:rPr lang="pl-PL" sz="2000" b="1" dirty="0">
                <a:solidFill>
                  <a:schemeClr val="tx1"/>
                </a:solidFill>
              </a:rPr>
              <a:t>The development of</a:t>
            </a:r>
            <a:r>
              <a:rPr lang="pl-PL" sz="2000" b="1" dirty="0" smtClean="0">
                <a:solidFill>
                  <a:schemeClr val="tx1"/>
                </a:solidFill>
              </a:rPr>
              <a:t>   IT  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460527" y="1484784"/>
            <a:ext cx="7416825" cy="632637"/>
          </a:xfrm>
        </p:spPr>
        <p:txBody>
          <a:bodyPr>
            <a:normAutofit fontScale="92500" lnSpcReduction="20000"/>
          </a:bodyPr>
          <a:lstStyle/>
          <a:p>
            <a:r>
              <a:rPr lang="pl-PL" sz="2200" b="1" dirty="0" smtClean="0">
                <a:solidFill>
                  <a:schemeClr val="tx1"/>
                </a:solidFill>
              </a:rPr>
              <a:t>Enables </a:t>
            </a:r>
            <a:r>
              <a:rPr lang="pl-PL" sz="2200" b="1" dirty="0">
                <a:solidFill>
                  <a:schemeClr val="tx1"/>
                </a:solidFill>
              </a:rPr>
              <a:t>teachers to offer educational materials </a:t>
            </a:r>
            <a:r>
              <a:rPr lang="pl-PL" sz="2200" b="1" dirty="0" smtClean="0">
                <a:solidFill>
                  <a:schemeClr val="tx1"/>
                </a:solidFill>
              </a:rPr>
              <a:t>which include multimedia.</a:t>
            </a:r>
            <a:endParaRPr lang="bs-Latn-BA" sz="2200" b="1" dirty="0">
              <a:solidFill>
                <a:schemeClr val="tx1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bs-Latn-BA" b="1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2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.201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95536" y="142874"/>
            <a:ext cx="2585293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hr-HR" sz="1400" dirty="0" smtClean="0">
                <a:solidFill>
                  <a:srgbClr val="FFFFFF"/>
                </a:solidFill>
                <a:latin typeface="Calibri" charset="0"/>
                <a:ea typeface="MS PGothic" pitchFamily="34" charset="-128"/>
              </a:rPr>
              <a:t>Introduction</a:t>
            </a:r>
            <a:endParaRPr lang="hr-HR" sz="1400" dirty="0">
              <a:solidFill>
                <a:srgbClr val="FFFFFF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1500" y="428625"/>
            <a:ext cx="7315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bs-Latn-BA" sz="2800" b="1" dirty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The E</a:t>
            </a:r>
            <a:r>
              <a:rPr lang="en-US" sz="2800" b="1" dirty="0" err="1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ducation</a:t>
            </a:r>
            <a:endParaRPr lang="hr-HR" sz="2800" b="1" dirty="0">
              <a:solidFill>
                <a:schemeClr val="tx1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60527" y="2405454"/>
            <a:ext cx="77152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304800">
              <a:schemeClr val="accent1">
                <a:alpha val="27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  <a:reflection stA="45000" endPos="13000" dist="50800" dir="5400000" sy="-100000" algn="bl" rotWithShape="0"/>
            <a:softEdge rad="1016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solidFill>
                  <a:schemeClr val="tx1"/>
                </a:solidFill>
              </a:rPr>
              <a:t>The development of </a:t>
            </a:r>
            <a:r>
              <a:rPr lang="pl-PL" sz="2000" b="1" dirty="0" smtClean="0">
                <a:solidFill>
                  <a:schemeClr val="tx1"/>
                </a:solidFill>
              </a:rPr>
              <a:t>  ICT </a:t>
            </a:r>
            <a:endParaRPr lang="en-GB" sz="2000" b="1" dirty="0" smtClean="0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520093" y="2784039"/>
            <a:ext cx="7623907" cy="1293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100" b="1" dirty="0" smtClean="0">
                <a:solidFill>
                  <a:schemeClr val="tx1"/>
                </a:solidFill>
              </a:rPr>
              <a:t>Enables </a:t>
            </a:r>
            <a:r>
              <a:rPr lang="pl-PL" sz="2100" b="1" dirty="0">
                <a:solidFill>
                  <a:schemeClr val="tx1"/>
                </a:solidFill>
              </a:rPr>
              <a:t>teachers to publish </a:t>
            </a:r>
            <a:r>
              <a:rPr lang="pl-PL" sz="2000" b="1" dirty="0">
                <a:solidFill>
                  <a:schemeClr val="tx1"/>
                </a:solidFill>
              </a:rPr>
              <a:t>educational materials </a:t>
            </a:r>
            <a:r>
              <a:rPr lang="pl-PL" sz="2100" b="1" dirty="0" smtClean="0">
                <a:solidFill>
                  <a:schemeClr val="tx1"/>
                </a:solidFill>
              </a:rPr>
              <a:t>on </a:t>
            </a:r>
            <a:r>
              <a:rPr lang="pl-PL" sz="2100" b="1" dirty="0">
                <a:solidFill>
                  <a:schemeClr val="tx1"/>
                </a:solidFill>
              </a:rPr>
              <a:t>the website of the </a:t>
            </a:r>
            <a:r>
              <a:rPr lang="pl-PL" sz="2100" b="1" dirty="0" smtClean="0">
                <a:solidFill>
                  <a:schemeClr val="tx1"/>
                </a:solidFill>
              </a:rPr>
              <a:t>Faculty.</a:t>
            </a:r>
          </a:p>
          <a:p>
            <a:r>
              <a:rPr lang="pl-PL" sz="2100" b="1" dirty="0" smtClean="0">
                <a:solidFill>
                  <a:schemeClr val="tx1"/>
                </a:solidFill>
              </a:rPr>
              <a:t>Enables students to take </a:t>
            </a:r>
            <a:r>
              <a:rPr lang="pl-PL" sz="2100" b="1" dirty="0">
                <a:solidFill>
                  <a:schemeClr val="tx1"/>
                </a:solidFill>
              </a:rPr>
              <a:t>it on their computer or mobile phone.</a:t>
            </a:r>
            <a:endParaRPr lang="bs-Latn-BA" sz="2100" b="1" dirty="0">
              <a:solidFill>
                <a:schemeClr val="tx1"/>
              </a:solidFill>
            </a:endParaRPr>
          </a:p>
          <a:p>
            <a:pPr marL="361950" lvl="1" indent="0">
              <a:buFont typeface="Arial" pitchFamily="34" charset="0"/>
              <a:buNone/>
            </a:pPr>
            <a:r>
              <a:rPr lang="en-GB" b="1" dirty="0" smtClean="0">
                <a:solidFill>
                  <a:schemeClr val="tx1"/>
                </a:solidFill>
              </a:rPr>
              <a:t>			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52462" y="4385342"/>
            <a:ext cx="6979977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glow rad="304800">
              <a:schemeClr val="accent1">
                <a:alpha val="27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  <a:reflection stA="45000" endPos="13000" dist="50800" dir="5400000" sy="-100000" algn="bl" rotWithShape="0"/>
            <a:softEdge rad="1016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1"/>
                </a:solidFill>
              </a:rPr>
              <a:t>Multimedia learning </a:t>
            </a:r>
            <a:endParaRPr lang="bs-Latn-BA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is </a:t>
            </a:r>
            <a:endParaRPr lang="bs-Latn-BA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interesting </a:t>
            </a:r>
            <a:r>
              <a:rPr lang="en-US" sz="2000" b="1" dirty="0">
                <a:solidFill>
                  <a:schemeClr val="tx1"/>
                </a:solidFill>
              </a:rPr>
              <a:t>and appealing</a:t>
            </a:r>
            <a:endParaRPr lang="en-GB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1120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71500" y="836712"/>
            <a:ext cx="8572500" cy="432048"/>
          </a:xfrm>
          <a:solidFill>
            <a:schemeClr val="bg1"/>
          </a:solidFill>
          <a:ln>
            <a:solidFill>
              <a:schemeClr val="accent1"/>
            </a:solidFill>
          </a:ln>
          <a:effectLst>
            <a:glow rad="304800">
              <a:schemeClr val="accent1">
                <a:alpha val="27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  <a:reflection stA="45000" endPos="13000" dist="50800" dir="5400000" sy="-100000" algn="bl" rotWithShape="0"/>
            <a:softEdge rad="1016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 fontAlgn="base">
              <a:spcAft>
                <a:spcPct val="0"/>
              </a:spcAft>
            </a:pPr>
            <a:r>
              <a:rPr lang="pl-PL" sz="1600" b="1" dirty="0">
                <a:solidFill>
                  <a:schemeClr val="tx1"/>
                </a:solidFill>
              </a:rPr>
              <a:t>in the world Growth </a:t>
            </a:r>
            <a:r>
              <a:rPr lang="pl-PL" sz="1600" b="1" dirty="0" smtClean="0">
                <a:solidFill>
                  <a:schemeClr val="tx1"/>
                </a:solidFill>
              </a:rPr>
              <a:t>of number of users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bs-Latn-BA" b="1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2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.201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95536" y="142874"/>
            <a:ext cx="2585293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hr-HR" sz="1400" dirty="0" smtClean="0">
                <a:solidFill>
                  <a:srgbClr val="FFFFFF"/>
                </a:solidFill>
                <a:latin typeface="Calibri" charset="0"/>
                <a:ea typeface="MS PGothic" pitchFamily="34" charset="-128"/>
              </a:rPr>
              <a:t>Introduction</a:t>
            </a:r>
            <a:endParaRPr lang="hr-HR" sz="1400" dirty="0">
              <a:solidFill>
                <a:srgbClr val="FFFFFF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1500" y="428625"/>
            <a:ext cx="7315200" cy="408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bs-Latn-BA" sz="2800" b="1" dirty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The E</a:t>
            </a:r>
            <a:r>
              <a:rPr lang="en-US" sz="2800" b="1" dirty="0" err="1" smtClean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ducation</a:t>
            </a:r>
            <a:r>
              <a:rPr lang="bs-Latn-BA" sz="2800" b="1" dirty="0" smtClean="0">
                <a:solidFill>
                  <a:schemeClr val="tx1"/>
                </a:solidFill>
                <a:latin typeface="Calibri" charset="0"/>
                <a:ea typeface="MS PGothic" pitchFamily="34" charset="-128"/>
              </a:rPr>
              <a:t>AL SOFTWARE</a:t>
            </a:r>
            <a:endParaRPr lang="hr-HR" sz="2800" b="1" dirty="0">
              <a:solidFill>
                <a:schemeClr val="tx1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1500" y="3645024"/>
            <a:ext cx="8344955" cy="6257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304800">
              <a:schemeClr val="accent1">
                <a:alpha val="27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  <a:reflection stA="45000" endPos="13000" dist="50800" dir="5400000" sy="-100000" algn="bl" rotWithShape="0"/>
            <a:softEdge rad="1016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1600" b="1" dirty="0" smtClean="0">
                <a:solidFill>
                  <a:schemeClr val="tx1"/>
                </a:solidFill>
              </a:rPr>
              <a:t>Number of users of educational software in </a:t>
            </a:r>
            <a:r>
              <a:rPr lang="en-US" sz="1600" b="1" dirty="0" smtClean="0">
                <a:solidFill>
                  <a:schemeClr val="tx1"/>
                </a:solidFill>
              </a:rPr>
              <a:t>Bosnia </a:t>
            </a:r>
            <a:r>
              <a:rPr lang="en-US" sz="1600" b="1" dirty="0">
                <a:solidFill>
                  <a:schemeClr val="tx1"/>
                </a:solidFill>
              </a:rPr>
              <a:t>and </a:t>
            </a:r>
            <a:r>
              <a:rPr lang="en-US" sz="1600" b="1" dirty="0" err="1" smtClean="0">
                <a:solidFill>
                  <a:schemeClr val="tx1"/>
                </a:solidFill>
              </a:rPr>
              <a:t>Herzegovin</a:t>
            </a:r>
            <a:r>
              <a:rPr lang="hr-HR" sz="1600" b="1" dirty="0" smtClean="0">
                <a:solidFill>
                  <a:schemeClr val="tx1"/>
                </a:solidFill>
              </a:rPr>
              <a:t>a</a:t>
            </a:r>
            <a:endParaRPr lang="bs-Latn-BA" sz="1600" b="1" dirty="0" smtClean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967781" y="1978220"/>
            <a:ext cx="3176219" cy="1018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/>
            <a:r>
              <a:rPr lang="bs-Latn-BA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bs-Latn-BA" sz="1400" dirty="0" smtClean="0">
                <a:solidFill>
                  <a:schemeClr val="bg1">
                    <a:lumMod val="50000"/>
                  </a:schemeClr>
                </a:solidFill>
              </a:rPr>
              <a:t>en.wikiversity.org/wiki/Open_educational_resources</a:t>
            </a:r>
          </a:p>
          <a:p>
            <a:pPr marL="285750" lvl="1" indent="-285750"/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http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://www.huffingtonpost.com/2012/11/02/maines-decade-old-school-_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n_2064818.html</a:t>
            </a:r>
            <a:endParaRPr lang="bs-Latn-BA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lvl="1" indent="-285750"/>
            <a:endParaRPr lang="bs-Latn-BA" sz="150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>
              <a:buNone/>
            </a:pPr>
            <a:endParaRPr lang="en-GB" b="1" dirty="0" smtClean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120822" y="5013177"/>
            <a:ext cx="3176219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/>
            <a:r>
              <a:rPr lang="en-US" sz="1400" dirty="0"/>
              <a:t>No information on the Internet</a:t>
            </a:r>
            <a:endParaRPr lang="bs-Latn-BA" sz="150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>
              <a:buNone/>
            </a:pPr>
            <a:endParaRPr lang="en-GB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88" y="1173332"/>
            <a:ext cx="5212204" cy="22764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10988" y="4282325"/>
            <a:ext cx="5156200" cy="2413000"/>
            <a:chOff x="0" y="0"/>
            <a:chExt cx="5156200" cy="241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56200" cy="241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0" y="520700"/>
              <a:ext cx="1089025" cy="1089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69900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 txBox="1">
            <a:spLocks/>
          </p:cNvSpPr>
          <p:nvPr/>
        </p:nvSpPr>
        <p:spPr>
          <a:xfrm>
            <a:off x="395535" y="142874"/>
            <a:ext cx="8392637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Calibri" charset="0"/>
                <a:ea typeface="MS PGothic" pitchFamily="34" charset="-128"/>
              </a:rPr>
              <a:t>STUDENT</a:t>
            </a:r>
            <a:r>
              <a:rPr lang="bs-Latn-BA" sz="1400" b="1" dirty="0" smtClean="0">
                <a:solidFill>
                  <a:srgbClr val="FFFFFF"/>
                </a:solidFill>
                <a:latin typeface="Calibri" charset="0"/>
                <a:ea typeface="MS PGothic" pitchFamily="34" charset="-128"/>
              </a:rPr>
              <a:t>S</a:t>
            </a:r>
            <a:r>
              <a:rPr lang="en-US" sz="1400" b="1" dirty="0" smtClean="0">
                <a:solidFill>
                  <a:srgbClr val="FFFFFF"/>
                </a:solidFill>
                <a:latin typeface="Calibri" charset="0"/>
                <a:ea typeface="MS PGothic" pitchFamily="34" charset="-128"/>
              </a:rPr>
              <a:t>  </a:t>
            </a:r>
            <a:r>
              <a:rPr lang="en-US" sz="1400" b="1" dirty="0">
                <a:solidFill>
                  <a:srgbClr val="FFFFFF"/>
                </a:solidFill>
                <a:latin typeface="Calibri" charset="0"/>
                <a:ea typeface="MS PGothic" pitchFamily="34" charset="-128"/>
              </a:rPr>
              <a:t>AS CREATORS OF EDUCATIONAL SOFTWARE</a:t>
            </a: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2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.201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1520" y="692696"/>
            <a:ext cx="8280921" cy="57606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</a:rPr>
              <a:t>IT studies at </a:t>
            </a:r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educational colleges </a:t>
            </a:r>
            <a:r>
              <a:rPr lang="bs-Latn-BA" b="1" dirty="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5536" y="2116012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At the </a:t>
            </a:r>
            <a:r>
              <a:rPr lang="en-US" sz="2400" b="1" dirty="0">
                <a:latin typeface="+mn-lt"/>
              </a:rPr>
              <a:t> Pedagogical </a:t>
            </a:r>
            <a:r>
              <a:rPr lang="en-US" sz="2400" b="1" dirty="0" smtClean="0">
                <a:latin typeface="+mn-lt"/>
              </a:rPr>
              <a:t>Faculty</a:t>
            </a:r>
            <a:r>
              <a:rPr lang="hr-HR" sz="2400" b="1" dirty="0" smtClean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within </a:t>
            </a:r>
            <a:r>
              <a:rPr lang="en-US" sz="2400" b="1" dirty="0">
                <a:latin typeface="+mn-lt"/>
              </a:rPr>
              <a:t>the University of </a:t>
            </a:r>
            <a:r>
              <a:rPr lang="en-US" sz="2400" b="1" dirty="0" err="1">
                <a:latin typeface="+mn-lt"/>
              </a:rPr>
              <a:t>Bihać</a:t>
            </a:r>
            <a:r>
              <a:rPr lang="en-US" sz="2400" b="1" dirty="0">
                <a:latin typeface="+mn-lt"/>
              </a:rPr>
              <a:t> </a:t>
            </a:r>
            <a:endParaRPr lang="bs-Latn-BA" sz="2400" b="1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3602" y="2623843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latin typeface="+mn-lt"/>
              </a:rPr>
              <a:t>exists the Department offering specialisation track in Mathematics and Informatics.</a:t>
            </a:r>
            <a:endParaRPr lang="en-GB" b="1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9678" y="3484943"/>
            <a:ext cx="8608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</a:rPr>
              <a:t>The aim of the study at this Faculty is to </a:t>
            </a:r>
            <a:r>
              <a:rPr lang="en-US" sz="2800" b="1" dirty="0" smtClean="0">
                <a:latin typeface="+mn-lt"/>
              </a:rPr>
              <a:t>produce</a:t>
            </a:r>
            <a:r>
              <a:rPr lang="bs-Latn-BA" sz="2800" b="1" dirty="0" smtClean="0">
                <a:latin typeface="+mn-lt"/>
              </a:rPr>
              <a:t>:</a:t>
            </a:r>
            <a:endParaRPr lang="bs-Latn-BA" sz="28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7459" y="413978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bs-Latn-BA" b="1" dirty="0">
                <a:latin typeface="+mn-lt"/>
              </a:rPr>
              <a:t>modern informatics teachers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s-Latn-BA" b="1" dirty="0" smtClean="0">
                <a:solidFill>
                  <a:schemeClr val="accent2"/>
                </a:solidFill>
                <a:latin typeface="+mn-lt"/>
              </a:rPr>
              <a:t>&amp;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+mn-lt"/>
              </a:rPr>
              <a:t>teachers </a:t>
            </a:r>
            <a:r>
              <a:rPr lang="bs-Latn-BA" b="1" dirty="0" smtClean="0">
                <a:latin typeface="+mn-lt"/>
              </a:rPr>
              <a:t>with </a:t>
            </a:r>
            <a:r>
              <a:rPr lang="en-US" b="1" dirty="0" smtClean="0">
                <a:latin typeface="+mn-lt"/>
              </a:rPr>
              <a:t>practical </a:t>
            </a:r>
            <a:r>
              <a:rPr lang="en-US" b="1" dirty="0">
                <a:latin typeface="+mn-lt"/>
              </a:rPr>
              <a:t>knowledge and programming </a:t>
            </a:r>
            <a:r>
              <a:rPr lang="en-US" b="1" dirty="0" smtClean="0">
                <a:latin typeface="+mn-lt"/>
              </a:rPr>
              <a:t>skills</a:t>
            </a:r>
            <a:r>
              <a:rPr lang="bs-Latn-BA" b="1" dirty="0" smtClean="0">
                <a:latin typeface="+mn-lt"/>
              </a:rPr>
              <a:t> who can </a:t>
            </a:r>
            <a:r>
              <a:rPr lang="en-US" b="1" dirty="0" smtClean="0">
                <a:latin typeface="+mn-lt"/>
              </a:rPr>
              <a:t>create </a:t>
            </a:r>
            <a:r>
              <a:rPr lang="en-US" b="1" dirty="0">
                <a:latin typeface="+mn-lt"/>
              </a:rPr>
              <a:t>interactive educational </a:t>
            </a:r>
            <a:r>
              <a:rPr lang="en-US" b="1" dirty="0" smtClean="0">
                <a:latin typeface="+mn-lt"/>
              </a:rPr>
              <a:t>software</a:t>
            </a:r>
            <a:r>
              <a:rPr lang="bs-Latn-BA" b="1" dirty="0" smtClean="0">
                <a:latin typeface="+mn-lt"/>
              </a:rPr>
              <a:t>.</a:t>
            </a:r>
            <a:r>
              <a:rPr lang="en-US" b="1" dirty="0" smtClean="0">
                <a:latin typeface="+mn-lt"/>
              </a:rPr>
              <a:t> </a:t>
            </a:r>
            <a:endParaRPr lang="bs-Latn-BA" b="1" dirty="0">
              <a:latin typeface="+mn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95896" y="1165588"/>
            <a:ext cx="7992277" cy="989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generally fall into a group of secondary studies</a:t>
            </a:r>
            <a:r>
              <a:rPr lang="bs-Latn-BA" sz="1800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bs-Latn-BA" sz="1800" b="1" dirty="0" smtClean="0">
                <a:solidFill>
                  <a:schemeClr val="tx1"/>
                </a:solidFill>
              </a:rPr>
              <a:t>educate future teachers. </a:t>
            </a:r>
          </a:p>
          <a:p>
            <a:pPr marL="114300" indent="0">
              <a:buFont typeface="Arial" pitchFamily="34" charset="0"/>
              <a:buNone/>
            </a:pPr>
            <a:endParaRPr lang="en-GB" sz="1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4541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 txBox="1">
            <a:spLocks/>
          </p:cNvSpPr>
          <p:nvPr/>
        </p:nvSpPr>
        <p:spPr>
          <a:xfrm>
            <a:off x="395535" y="142874"/>
            <a:ext cx="8352929" cy="33379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STUDENT</a:t>
            </a:r>
            <a:r>
              <a:rPr lang="bs-Latn-BA" sz="1200" b="1" dirty="0">
                <a:solidFill>
                  <a:schemeClr val="bg1"/>
                </a:solidFill>
                <a:ea typeface="MS PGothic" pitchFamily="34" charset="-128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bs-Latn-BA" sz="1200" b="1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AS </a:t>
            </a: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CREATORS OF EDUCATIONAL SOFTWARE</a:t>
            </a:r>
          </a:p>
          <a:p>
            <a:pPr marL="114300" indent="0">
              <a:buNone/>
              <a:defRPr/>
            </a:pP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  <a:p>
            <a:pPr marL="114300" indent="0">
              <a:buNone/>
              <a:defRPr/>
            </a:pPr>
            <a:r>
              <a:rPr lang="bs-Latn-BA" sz="1200" i="1" dirty="0" smtClean="0">
                <a:solidFill>
                  <a:schemeClr val="bg1"/>
                </a:solidFill>
              </a:rPr>
              <a:t>)</a:t>
            </a:r>
            <a:endParaRPr lang="bs-Latn-BA" sz="1200" b="1" dirty="0">
              <a:solidFill>
                <a:schemeClr val="bg1"/>
              </a:solidFill>
              <a:ea typeface="MS PGothic" pitchFamily="34" charset="-128"/>
            </a:endParaRPr>
          </a:p>
          <a:p>
            <a:pPr marL="114300" indent="0">
              <a:buNone/>
              <a:defRPr/>
            </a:pPr>
            <a:endParaRPr lang="hr-HR" sz="1400" dirty="0">
              <a:solidFill>
                <a:srgbClr val="FFFFFF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2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.201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6376" y="548680"/>
            <a:ext cx="8736144" cy="1656184"/>
          </a:xfrm>
        </p:spPr>
        <p:txBody>
          <a:bodyPr>
            <a:normAutofit lnSpcReduction="10000"/>
          </a:bodyPr>
          <a:lstStyle/>
          <a:p>
            <a:pPr marL="4763" indent="0">
              <a:buNone/>
            </a:pPr>
            <a:r>
              <a:rPr lang="bs-Latn-BA" sz="2800" b="1" dirty="0">
                <a:solidFill>
                  <a:schemeClr val="tx1"/>
                </a:solidFill>
              </a:rPr>
              <a:t>The current curriculum :</a:t>
            </a:r>
            <a:endParaRPr lang="en-GB" sz="2800" b="1" dirty="0">
              <a:solidFill>
                <a:schemeClr val="tx1"/>
              </a:solidFill>
            </a:endParaRPr>
          </a:p>
          <a:p>
            <a:pPr marL="355600" indent="-177800"/>
            <a:r>
              <a:rPr lang="en-US" sz="1800" b="1" dirty="0">
                <a:solidFill>
                  <a:schemeClr val="tx1"/>
                </a:solidFill>
              </a:rPr>
              <a:t>succeeded to teach students without any prior programming knowledge , </a:t>
            </a:r>
            <a:endParaRPr lang="bs-Latn-BA" sz="1800" b="1" dirty="0" smtClean="0">
              <a:solidFill>
                <a:schemeClr val="tx1"/>
              </a:solidFill>
            </a:endParaRPr>
          </a:p>
          <a:p>
            <a:pPr marL="355600" indent="-177800"/>
            <a:r>
              <a:rPr lang="en-US" sz="1800" b="1" dirty="0">
                <a:solidFill>
                  <a:schemeClr val="tx1"/>
                </a:solidFill>
              </a:rPr>
              <a:t>in only three </a:t>
            </a:r>
            <a:r>
              <a:rPr lang="en-US" sz="1800" b="1" dirty="0" smtClean="0">
                <a:solidFill>
                  <a:schemeClr val="tx1"/>
                </a:solidFill>
              </a:rPr>
              <a:t>semesters</a:t>
            </a:r>
            <a:r>
              <a:rPr lang="bs-Latn-BA" sz="1800" b="1" dirty="0" smtClean="0">
                <a:solidFill>
                  <a:schemeClr val="tx1"/>
                </a:solidFill>
              </a:rPr>
              <a:t>,</a:t>
            </a:r>
          </a:p>
          <a:p>
            <a:pPr marL="355600" indent="-177800"/>
            <a:r>
              <a:rPr lang="bs-Latn-BA" sz="1800" b="1" dirty="0">
                <a:solidFill>
                  <a:schemeClr val="tx1"/>
                </a:solidFill>
              </a:rPr>
              <a:t>t</a:t>
            </a:r>
            <a:r>
              <a:rPr lang="bs-Latn-BA" sz="1800" b="1" dirty="0" smtClean="0">
                <a:solidFill>
                  <a:schemeClr val="tx1"/>
                </a:solidFill>
              </a:rPr>
              <a:t>o d</a:t>
            </a:r>
            <a:r>
              <a:rPr lang="en-US" sz="1800" b="1" dirty="0" err="1" smtClean="0">
                <a:solidFill>
                  <a:schemeClr val="tx1"/>
                </a:solidFill>
              </a:rPr>
              <a:t>evelop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simple Windows Presentation Foundation (WPF) and Silverlight </a:t>
            </a:r>
            <a:r>
              <a:rPr lang="en-US" sz="1800" b="1" dirty="0" smtClean="0">
                <a:solidFill>
                  <a:schemeClr val="tx1"/>
                </a:solidFill>
              </a:rPr>
              <a:t>applications</a:t>
            </a:r>
            <a:r>
              <a:rPr lang="bs-Latn-BA" sz="1800" b="1" dirty="0" smtClean="0">
                <a:solidFill>
                  <a:schemeClr val="tx1"/>
                </a:solidFill>
              </a:rPr>
              <a:t>.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019" y="2204864"/>
            <a:ext cx="7814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n-lt"/>
              </a:rPr>
              <a:t>Idea</a:t>
            </a:r>
            <a:r>
              <a:rPr lang="bs-Latn-BA" sz="2400" b="1" dirty="0" smtClean="0">
                <a:latin typeface="+mn-lt"/>
              </a:rPr>
              <a:t>s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for </a:t>
            </a:r>
            <a:r>
              <a:rPr lang="en-US" sz="2400" b="1" dirty="0" smtClean="0">
                <a:latin typeface="+mn-lt"/>
              </a:rPr>
              <a:t>future</a:t>
            </a:r>
            <a:r>
              <a:rPr lang="bs-Latn-BA" sz="2400" b="1" dirty="0" smtClean="0">
                <a:latin typeface="+mn-lt"/>
              </a:rPr>
              <a:t> </a:t>
            </a:r>
            <a:r>
              <a:rPr lang="bs-Latn-BA" sz="2400" b="1" dirty="0">
                <a:latin typeface="+mn-lt"/>
              </a:rPr>
              <a:t>: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30196" y="2678893"/>
            <a:ext cx="8579296" cy="3558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276225" algn="just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All the students </a:t>
            </a:r>
            <a:r>
              <a:rPr lang="bs-Latn-BA" sz="1800" b="1" dirty="0" smtClean="0">
                <a:solidFill>
                  <a:schemeClr val="tx1"/>
                </a:solidFill>
              </a:rPr>
              <a:t>can </a:t>
            </a:r>
            <a:r>
              <a:rPr lang="en-US" sz="1800" b="1" dirty="0" err="1" smtClean="0">
                <a:solidFill>
                  <a:schemeClr val="tx1"/>
                </a:solidFill>
              </a:rPr>
              <a:t>creat</a:t>
            </a:r>
            <a:r>
              <a:rPr lang="bs-Latn-BA" sz="1800" b="1" dirty="0">
                <a:solidFill>
                  <a:schemeClr val="tx1"/>
                </a:solidFill>
              </a:rPr>
              <a:t>e</a:t>
            </a:r>
            <a:r>
              <a:rPr lang="en-US" sz="1800" b="1" dirty="0">
                <a:solidFill>
                  <a:schemeClr val="tx1"/>
                </a:solidFill>
              </a:rPr>
              <a:t> their own WPF </a:t>
            </a:r>
            <a:r>
              <a:rPr lang="en-US" sz="1800" b="1" dirty="0" smtClean="0">
                <a:solidFill>
                  <a:schemeClr val="tx1"/>
                </a:solidFill>
              </a:rPr>
              <a:t>applications</a:t>
            </a:r>
            <a:r>
              <a:rPr lang="bs-Latn-BA" sz="1800" b="1" dirty="0" smtClean="0">
                <a:solidFill>
                  <a:schemeClr val="tx1"/>
                </a:solidFill>
              </a:rPr>
              <a:t>.</a:t>
            </a:r>
            <a:endParaRPr lang="bs-Latn-BA" sz="1800" b="1" dirty="0">
              <a:solidFill>
                <a:schemeClr val="tx1"/>
              </a:solidFill>
            </a:endParaRPr>
          </a:p>
          <a:p>
            <a:pPr marL="361950" indent="-276225" algn="just">
              <a:spcBef>
                <a:spcPts val="0"/>
              </a:spcBef>
              <a:spcAft>
                <a:spcPts val="600"/>
              </a:spcAft>
            </a:pPr>
            <a:r>
              <a:rPr lang="bs-Latn-BA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</a:rPr>
              <a:t>initiative </a:t>
            </a:r>
            <a:r>
              <a:rPr lang="en-US" sz="1800" b="1" dirty="0">
                <a:solidFill>
                  <a:schemeClr val="tx1"/>
                </a:solidFill>
              </a:rPr>
              <a:t>that the new </a:t>
            </a:r>
            <a:r>
              <a:rPr lang="en-US" sz="1800" b="1" dirty="0" smtClean="0">
                <a:solidFill>
                  <a:schemeClr val="tx1"/>
                </a:solidFill>
              </a:rPr>
              <a:t>curriculum</a:t>
            </a:r>
            <a:r>
              <a:rPr lang="bs-Latn-BA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introduces </a:t>
            </a:r>
            <a:r>
              <a:rPr lang="en-US" sz="1800" b="1" dirty="0">
                <a:solidFill>
                  <a:schemeClr val="tx1"/>
                </a:solidFill>
              </a:rPr>
              <a:t>a course called Programming of educational </a:t>
            </a:r>
            <a:r>
              <a:rPr lang="en-US" sz="1800" b="1" dirty="0" smtClean="0">
                <a:solidFill>
                  <a:schemeClr val="tx1"/>
                </a:solidFill>
              </a:rPr>
              <a:t>applications</a:t>
            </a:r>
            <a:r>
              <a:rPr lang="bs-Latn-BA" sz="1800" b="1" dirty="0" smtClean="0">
                <a:solidFill>
                  <a:schemeClr val="tx1"/>
                </a:solidFill>
              </a:rPr>
              <a:t>.</a:t>
            </a:r>
          </a:p>
          <a:p>
            <a:pPr marL="361950" indent="-276225" algn="just">
              <a:spcBef>
                <a:spcPts val="0"/>
              </a:spcBef>
              <a:spcAft>
                <a:spcPts val="600"/>
              </a:spcAft>
            </a:pPr>
            <a:r>
              <a:rPr lang="bs-Latn-BA" sz="1800" b="1" dirty="0" smtClean="0">
                <a:solidFill>
                  <a:schemeClr val="tx1"/>
                </a:solidFill>
              </a:rPr>
              <a:t>This course </a:t>
            </a:r>
            <a:r>
              <a:rPr lang="en-US" sz="1800" b="1" dirty="0" smtClean="0">
                <a:solidFill>
                  <a:schemeClr val="tx1"/>
                </a:solidFill>
              </a:rPr>
              <a:t>is </a:t>
            </a:r>
            <a:r>
              <a:rPr lang="en-US" sz="1800" b="1" dirty="0">
                <a:solidFill>
                  <a:schemeClr val="tx1"/>
                </a:solidFill>
              </a:rPr>
              <a:t>not taught on any </a:t>
            </a:r>
            <a:r>
              <a:rPr lang="en-US" sz="1800" b="1" dirty="0" smtClean="0">
                <a:solidFill>
                  <a:schemeClr val="tx1"/>
                </a:solidFill>
              </a:rPr>
              <a:t>other</a:t>
            </a:r>
            <a:r>
              <a:rPr lang="bs-Latn-BA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pedagogical </a:t>
            </a:r>
            <a:r>
              <a:rPr lang="en-US" sz="1800" b="1" dirty="0">
                <a:solidFill>
                  <a:schemeClr val="tx1"/>
                </a:solidFill>
              </a:rPr>
              <a:t>faculty in Bosnia and </a:t>
            </a:r>
            <a:r>
              <a:rPr lang="en-US" sz="1800" b="1" dirty="0" smtClean="0">
                <a:solidFill>
                  <a:schemeClr val="tx1"/>
                </a:solidFill>
              </a:rPr>
              <a:t>Herzegovina</a:t>
            </a:r>
            <a:r>
              <a:rPr lang="bs-Latn-BA" sz="1800" b="1" dirty="0" smtClean="0">
                <a:solidFill>
                  <a:schemeClr val="tx1"/>
                </a:solidFill>
              </a:rPr>
              <a:t>.</a:t>
            </a:r>
          </a:p>
          <a:p>
            <a:pPr marL="361950" indent="-276225" algn="just">
              <a:spcBef>
                <a:spcPts val="0"/>
              </a:spcBef>
              <a:spcAft>
                <a:spcPts val="600"/>
              </a:spcAft>
            </a:pPr>
            <a:r>
              <a:rPr lang="bs-Latn-BA" sz="1800" b="1" dirty="0" smtClean="0">
                <a:solidFill>
                  <a:schemeClr val="tx1"/>
                </a:solidFill>
              </a:rPr>
              <a:t>The </a:t>
            </a:r>
            <a:r>
              <a:rPr lang="hr-HR" sz="1800" b="1" dirty="0" smtClean="0">
                <a:solidFill>
                  <a:schemeClr val="tx1"/>
                </a:solidFill>
              </a:rPr>
              <a:t>curriculm </a:t>
            </a:r>
            <a:r>
              <a:rPr lang="en-US" sz="1800" b="1" dirty="0" smtClean="0">
                <a:solidFill>
                  <a:schemeClr val="tx1"/>
                </a:solidFill>
              </a:rPr>
              <a:t>of </a:t>
            </a:r>
            <a:r>
              <a:rPr lang="hr-HR" sz="1800" b="1" dirty="0" smtClean="0">
                <a:solidFill>
                  <a:schemeClr val="tx1"/>
                </a:solidFill>
              </a:rPr>
              <a:t>the P</a:t>
            </a:r>
            <a:r>
              <a:rPr lang="en-US" sz="1800" b="1" dirty="0" err="1" smtClean="0">
                <a:solidFill>
                  <a:schemeClr val="tx1"/>
                </a:solidFill>
              </a:rPr>
              <a:t>edagogical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faculty </a:t>
            </a:r>
            <a:r>
              <a:rPr lang="hr-HR" sz="1800" b="1" dirty="0" smtClean="0">
                <a:solidFill>
                  <a:schemeClr val="tx1"/>
                </a:solidFill>
              </a:rPr>
              <a:t>consists of the following </a:t>
            </a:r>
            <a:r>
              <a:rPr lang="en-US" sz="1800" b="1" dirty="0" smtClean="0">
                <a:solidFill>
                  <a:schemeClr val="tx1"/>
                </a:solidFill>
              </a:rPr>
              <a:t>IT course</a:t>
            </a:r>
            <a:r>
              <a:rPr lang="bs-Latn-BA" sz="1800" b="1" dirty="0">
                <a:solidFill>
                  <a:schemeClr val="tx1"/>
                </a:solidFill>
              </a:rPr>
              <a:t>s: </a:t>
            </a:r>
            <a:r>
              <a:rPr lang="bs-Latn-BA" sz="1400" b="1" dirty="0">
                <a:solidFill>
                  <a:schemeClr val="accent2"/>
                </a:solidFill>
              </a:rPr>
              <a:t>Introduction to Computing-I semester, Algorithms and Programming-II sem, Programming Languages​​1, Databases-III sem, Programming Languages2, 2D Computer Graphics and Multimedia-IV sem, Programming Windows Applications, 3D Computer Graphics-V sem, Programming Educational Applications, Computer Networks and Internet-VI sem, Web Programming-VII sem, Website Design-VIII sem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and </a:t>
            </a:r>
            <a:r>
              <a:rPr lang="hr-HR" sz="1800" b="1" dirty="0" smtClean="0">
                <a:solidFill>
                  <a:schemeClr val="tx1"/>
                </a:solidFill>
              </a:rPr>
              <a:t>the following pedagogy related </a:t>
            </a:r>
            <a:r>
              <a:rPr lang="en-US" sz="1800" b="1" dirty="0" smtClean="0">
                <a:solidFill>
                  <a:schemeClr val="tx1"/>
                </a:solidFill>
              </a:rPr>
              <a:t>course</a:t>
            </a:r>
            <a:r>
              <a:rPr lang="bs-Latn-BA" sz="1800" b="1" dirty="0" smtClean="0">
                <a:solidFill>
                  <a:schemeClr val="tx1"/>
                </a:solidFill>
              </a:rPr>
              <a:t>s : </a:t>
            </a:r>
            <a:r>
              <a:rPr lang="en-US" sz="1400" b="1" dirty="0" smtClean="0">
                <a:solidFill>
                  <a:schemeClr val="accent2"/>
                </a:solidFill>
              </a:rPr>
              <a:t>Pedagogy</a:t>
            </a:r>
            <a:r>
              <a:rPr lang="en-US" sz="1400" b="1" dirty="0">
                <a:solidFill>
                  <a:schemeClr val="accent2"/>
                </a:solidFill>
              </a:rPr>
              <a:t>, General Psychology, Educational Psychology, Didactics and Teaching </a:t>
            </a:r>
            <a:r>
              <a:rPr lang="en-US" sz="1400" b="1" dirty="0" smtClean="0">
                <a:solidFill>
                  <a:schemeClr val="accent2"/>
                </a:solidFill>
              </a:rPr>
              <a:t>Methods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361950" lvl="2" indent="-258763" algn="just"/>
            <a:endParaRPr lang="en-US" sz="1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6118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 txBox="1">
            <a:spLocks/>
          </p:cNvSpPr>
          <p:nvPr/>
        </p:nvSpPr>
        <p:spPr>
          <a:xfrm>
            <a:off x="395535" y="142874"/>
            <a:ext cx="8352929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STUDENT</a:t>
            </a:r>
            <a:r>
              <a:rPr lang="bs-Latn-BA" sz="1200" b="1" dirty="0" smtClean="0">
                <a:solidFill>
                  <a:schemeClr val="bg1"/>
                </a:solidFill>
                <a:ea typeface="MS PGothic" pitchFamily="34" charset="-128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bs-Latn-BA" sz="1200" b="1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AS </a:t>
            </a: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CREATORS OF EDUCATIONAL SOFTWARE</a:t>
            </a:r>
          </a:p>
          <a:p>
            <a:pPr marL="114300" indent="0">
              <a:buNone/>
              <a:defRPr/>
            </a:pPr>
            <a:endParaRPr lang="en-US" sz="1200" b="1" dirty="0">
              <a:solidFill>
                <a:schemeClr val="bg1"/>
              </a:solidFill>
              <a:ea typeface="MS PGothic" pitchFamily="34" charset="-128"/>
            </a:endParaRPr>
          </a:p>
          <a:p>
            <a:pPr marL="114300" indent="0">
              <a:buNone/>
              <a:defRPr/>
            </a:pPr>
            <a:r>
              <a:rPr lang="bs-Latn-BA" sz="1200" i="1" dirty="0" smtClean="0">
                <a:solidFill>
                  <a:schemeClr val="bg1"/>
                </a:solidFill>
              </a:rPr>
              <a:t>)</a:t>
            </a:r>
            <a:endParaRPr lang="bs-Latn-BA" sz="1200" b="1" dirty="0">
              <a:solidFill>
                <a:schemeClr val="bg1"/>
              </a:solidFill>
              <a:ea typeface="MS PGothic" pitchFamily="34" charset="-128"/>
            </a:endParaRPr>
          </a:p>
          <a:p>
            <a:pPr marL="114300" indent="0">
              <a:buNone/>
              <a:defRPr/>
            </a:pPr>
            <a:endParaRPr lang="hr-HR" sz="1400" dirty="0">
              <a:solidFill>
                <a:srgbClr val="FFFFFF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2411760" y="6356349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2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.201</a:t>
            </a:r>
            <a:r>
              <a:rPr lang="bs-Latn-BA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75433" y="698805"/>
            <a:ext cx="8736144" cy="1656184"/>
          </a:xfrm>
        </p:spPr>
        <p:txBody>
          <a:bodyPr>
            <a:normAutofit/>
          </a:bodyPr>
          <a:lstStyle/>
          <a:p>
            <a:pPr marL="4763" indent="0">
              <a:spcAft>
                <a:spcPts val="1800"/>
              </a:spcAft>
              <a:buNone/>
            </a:pPr>
            <a:r>
              <a:rPr lang="bs-Latn-BA" sz="2800" b="1" dirty="0">
                <a:solidFill>
                  <a:schemeClr val="tx1"/>
                </a:solidFill>
              </a:rPr>
              <a:t>The current </a:t>
            </a:r>
            <a:r>
              <a:rPr lang="bs-Latn-BA" sz="2800" b="1" dirty="0" smtClean="0">
                <a:solidFill>
                  <a:schemeClr val="tx1"/>
                </a:solidFill>
              </a:rPr>
              <a:t>status:</a:t>
            </a:r>
            <a:endParaRPr lang="en-GB" sz="2800" b="1" dirty="0">
              <a:solidFill>
                <a:schemeClr val="tx1"/>
              </a:solidFill>
            </a:endParaRPr>
          </a:p>
          <a:p>
            <a:pPr marL="355600" indent="-177800"/>
            <a:r>
              <a:rPr lang="hr-HR" sz="1800" b="1" dirty="0" smtClean="0">
                <a:solidFill>
                  <a:schemeClr val="tx1"/>
                </a:solidFill>
              </a:rPr>
              <a:t>Th</a:t>
            </a:r>
            <a:r>
              <a:rPr lang="en-US" sz="1800" b="1" dirty="0" smtClean="0">
                <a:solidFill>
                  <a:schemeClr val="tx1"/>
                </a:solidFill>
              </a:rPr>
              <a:t>ere </a:t>
            </a:r>
            <a:r>
              <a:rPr lang="hr-HR" sz="1800" b="1" dirty="0" smtClean="0">
                <a:solidFill>
                  <a:schemeClr val="tx1"/>
                </a:solidFill>
              </a:rPr>
              <a:t>will be presented </a:t>
            </a:r>
            <a:r>
              <a:rPr lang="en-US" sz="1800" b="1" dirty="0" smtClean="0">
                <a:solidFill>
                  <a:schemeClr val="tx1"/>
                </a:solidFill>
              </a:rPr>
              <a:t>some </a:t>
            </a:r>
            <a:r>
              <a:rPr lang="en-US" sz="1800" b="1" dirty="0">
                <a:solidFill>
                  <a:schemeClr val="tx1"/>
                </a:solidFill>
              </a:rPr>
              <a:t>of the student </a:t>
            </a:r>
            <a:r>
              <a:rPr lang="en-US" sz="1800" b="1" dirty="0" smtClean="0">
                <a:solidFill>
                  <a:schemeClr val="tx1"/>
                </a:solidFill>
              </a:rPr>
              <a:t>applications</a:t>
            </a:r>
            <a:r>
              <a:rPr lang="bs-Latn-BA" sz="1800" b="1" dirty="0" smtClean="0">
                <a:solidFill>
                  <a:schemeClr val="tx1"/>
                </a:solidFill>
              </a:rPr>
              <a:t>.</a:t>
            </a:r>
          </a:p>
          <a:p>
            <a:pPr marL="355600" indent="-177800"/>
            <a:r>
              <a:rPr lang="bs-Latn-BA" sz="1800" b="1" dirty="0" smtClean="0">
                <a:solidFill>
                  <a:schemeClr val="tx1"/>
                </a:solidFill>
              </a:rPr>
              <a:t>They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are rich with </a:t>
            </a:r>
            <a:r>
              <a:rPr lang="en-US" sz="1800" b="1" dirty="0" smtClean="0">
                <a:solidFill>
                  <a:schemeClr val="tx1"/>
                </a:solidFill>
              </a:rPr>
              <a:t>multimedia</a:t>
            </a:r>
            <a:r>
              <a:rPr lang="bs-Latn-BA" sz="1800" b="1" dirty="0" smtClean="0">
                <a:solidFill>
                  <a:schemeClr val="tx1"/>
                </a:solidFill>
              </a:rPr>
              <a:t> : </a:t>
            </a:r>
            <a:r>
              <a:rPr lang="en-US" sz="1800" b="1" dirty="0" smtClean="0">
                <a:solidFill>
                  <a:schemeClr val="tx1"/>
                </a:solidFill>
              </a:rPr>
              <a:t>images</a:t>
            </a:r>
            <a:r>
              <a:rPr lang="en-US" sz="1800" b="1" dirty="0">
                <a:solidFill>
                  <a:schemeClr val="tx1"/>
                </a:solidFill>
              </a:rPr>
              <a:t>, sound, video and animations. </a:t>
            </a:r>
            <a:endParaRPr lang="bs-Latn-BA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0180" y="3083768"/>
            <a:ext cx="7814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n-lt"/>
              </a:rPr>
              <a:t>Idea</a:t>
            </a:r>
            <a:r>
              <a:rPr lang="bs-Latn-BA" sz="2400" b="1" dirty="0" smtClean="0">
                <a:latin typeface="+mn-lt"/>
              </a:rPr>
              <a:t>s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for applications </a:t>
            </a:r>
            <a:r>
              <a:rPr lang="bs-Latn-BA" sz="2400" b="1" dirty="0" smtClean="0">
                <a:latin typeface="+mn-lt"/>
              </a:rPr>
              <a:t>:</a:t>
            </a:r>
            <a:endParaRPr lang="bs-Latn-BA" sz="2400" b="1" dirty="0">
              <a:latin typeface="+mn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30180" y="3861048"/>
            <a:ext cx="8579296" cy="10309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276225" algn="just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The topics covered in the presented pilot applications were chosen by students themselves, </a:t>
            </a:r>
            <a:r>
              <a:rPr lang="en-US" sz="1800" b="1" dirty="0" smtClean="0">
                <a:solidFill>
                  <a:schemeClr val="tx1"/>
                </a:solidFill>
              </a:rPr>
              <a:t>bas</a:t>
            </a:r>
            <a:r>
              <a:rPr lang="bs-Latn-BA" sz="1800" b="1" dirty="0" smtClean="0">
                <a:solidFill>
                  <a:schemeClr val="tx1"/>
                </a:solidFill>
              </a:rPr>
              <a:t>ed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on </a:t>
            </a:r>
            <a:r>
              <a:rPr lang="en-US" sz="1800" b="1" dirty="0" smtClean="0">
                <a:solidFill>
                  <a:schemeClr val="tx1"/>
                </a:solidFill>
              </a:rPr>
              <a:t>their</a:t>
            </a:r>
            <a:r>
              <a:rPr lang="bs-Latn-BA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personal preferences</a:t>
            </a:r>
            <a:r>
              <a:rPr lang="bs-Latn-BA" sz="1800" b="1" dirty="0">
                <a:solidFill>
                  <a:schemeClr val="tx1"/>
                </a:solidFill>
              </a:rPr>
              <a:t> (mathematics, games for kindergarten children, </a:t>
            </a:r>
            <a:r>
              <a:rPr lang="bs-Latn-BA" sz="1800" b="1" dirty="0" smtClean="0">
                <a:solidFill>
                  <a:schemeClr val="tx1"/>
                </a:solidFill>
              </a:rPr>
              <a:t>etc.).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361950" lvl="2" indent="-258763" algn="just"/>
            <a:endParaRPr lang="en-US" sz="1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4639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 txBox="1">
            <a:spLocks/>
          </p:cNvSpPr>
          <p:nvPr/>
        </p:nvSpPr>
        <p:spPr>
          <a:xfrm>
            <a:off x="395535" y="142874"/>
            <a:ext cx="8280921" cy="261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STUDENT</a:t>
            </a:r>
            <a:r>
              <a:rPr lang="bs-Latn-BA" sz="1200" b="1" dirty="0" smtClean="0">
                <a:solidFill>
                  <a:schemeClr val="bg1"/>
                </a:solidFill>
                <a:ea typeface="MS PGothic" pitchFamily="34" charset="-128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  </a:t>
            </a: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AS CREATORS OF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EDUCATIONAL</a:t>
            </a:r>
            <a:r>
              <a:rPr lang="hr-HR" sz="1200" b="1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en-US" sz="1200" b="1" dirty="0">
                <a:solidFill>
                  <a:schemeClr val="bg1"/>
                </a:solidFill>
                <a:ea typeface="MS PGothic" pitchFamily="34" charset="-128"/>
              </a:rPr>
              <a:t>SOFTWARE</a:t>
            </a:r>
          </a:p>
          <a:p>
            <a:pPr marL="114300" indent="0">
              <a:buNone/>
              <a:defRPr/>
            </a:pPr>
            <a:endParaRPr lang="hr-HR" sz="1400" dirty="0">
              <a:solidFill>
                <a:srgbClr val="FFFFFF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2411760" y="6356350"/>
            <a:ext cx="432048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13th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WorkShop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DAAD</a:t>
            </a:r>
          </a:p>
          <a:p>
            <a:pPr eaLnBrk="1" hangingPunct="1"/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Bansko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26-31.8.2013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6376" y="548680"/>
            <a:ext cx="8520119" cy="2557154"/>
          </a:xfrm>
        </p:spPr>
        <p:txBody>
          <a:bodyPr>
            <a:normAutofit/>
          </a:bodyPr>
          <a:lstStyle/>
          <a:p>
            <a:pPr marL="4763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The </a:t>
            </a:r>
            <a:r>
              <a:rPr lang="en-US" sz="2800" b="1" dirty="0">
                <a:solidFill>
                  <a:schemeClr val="tx1"/>
                </a:solidFill>
              </a:rPr>
              <a:t>technology</a:t>
            </a:r>
            <a:r>
              <a:rPr lang="bs-Latn-BA" sz="2800" b="1" dirty="0">
                <a:solidFill>
                  <a:schemeClr val="tx1"/>
                </a:solidFill>
              </a:rPr>
              <a:t> :</a:t>
            </a:r>
            <a:endParaRPr lang="en-GB" sz="2800" b="1" dirty="0">
              <a:solidFill>
                <a:schemeClr val="tx1"/>
              </a:solidFill>
            </a:endParaRPr>
          </a:p>
          <a:p>
            <a:pPr marL="355600" indent="-177800">
              <a:buClrTx/>
            </a:pPr>
            <a:r>
              <a:rPr lang="bs-Latn-BA" sz="1800" b="1" dirty="0" smtClean="0">
                <a:solidFill>
                  <a:schemeClr val="tx1"/>
                </a:solidFill>
              </a:rPr>
              <a:t>Microsoft .NET Framework</a:t>
            </a:r>
          </a:p>
          <a:p>
            <a:pPr marL="355600" indent="-177800"/>
            <a:endParaRPr lang="bs-Latn-BA" sz="1800" b="1" dirty="0">
              <a:solidFill>
                <a:schemeClr val="tx1"/>
              </a:solidFill>
            </a:endParaRPr>
          </a:p>
          <a:p>
            <a:pPr marL="804863" indent="-177800"/>
            <a:endParaRPr lang="bs-Latn-BA" sz="1800" b="1" dirty="0" smtClean="0">
              <a:solidFill>
                <a:schemeClr val="tx1"/>
              </a:solidFill>
            </a:endParaRPr>
          </a:p>
          <a:p>
            <a:pPr marL="804863" indent="-177800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9552" y="465871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bs-Latn-BA" b="1" dirty="0" smtClean="0">
                <a:latin typeface="+mn-lt"/>
              </a:rPr>
              <a:t>Microsoft</a:t>
            </a:r>
            <a:r>
              <a:rPr lang="bs-Latn-BA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Visual </a:t>
            </a:r>
            <a:r>
              <a:rPr lang="en-US" b="1" dirty="0">
                <a:latin typeface="+mn-lt"/>
              </a:rPr>
              <a:t>Studio development environment for </a:t>
            </a:r>
            <a:r>
              <a:rPr lang="en-US" b="1" dirty="0" smtClean="0">
                <a:latin typeface="+mn-lt"/>
              </a:rPr>
              <a:t>professional</a:t>
            </a:r>
            <a:r>
              <a:rPr lang="bs-Latn-BA" b="1" dirty="0" smtClean="0">
                <a:latin typeface="+mn-lt"/>
              </a:rPr>
              <a:t> programmers</a:t>
            </a:r>
          </a:p>
        </p:txBody>
      </p:sp>
      <p:pic>
        <p:nvPicPr>
          <p:cNvPr id="1028" name="Picture 4" descr="C:\Users\korisnik\Desktop\zagreb\konferencija\Conference ZG\Conference ZG\Od Zeljke\PONOVO POSLANO\poslano 29 05 2013\za prezentaciju\MS NET 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93" y="980728"/>
            <a:ext cx="3864843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9312" y="3105834"/>
            <a:ext cx="721042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177800">
              <a:spcBef>
                <a:spcPct val="20000"/>
              </a:spcBef>
              <a:buFont typeface="Arial" pitchFamily="34" charset="0"/>
              <a:buChar char="•"/>
            </a:pPr>
            <a:r>
              <a:rPr lang="bs-Latn-BA" b="1" dirty="0" smtClean="0">
                <a:latin typeface="+mn-lt"/>
              </a:rPr>
              <a:t>Windows Presentation </a:t>
            </a:r>
            <a:r>
              <a:rPr lang="bs-Latn-BA" b="1" dirty="0">
                <a:latin typeface="+mn-lt"/>
              </a:rPr>
              <a:t>Foundation (WPF</a:t>
            </a:r>
            <a:r>
              <a:rPr lang="bs-Latn-BA" b="1" dirty="0" smtClean="0">
                <a:latin typeface="+mn-lt"/>
              </a:rPr>
              <a:t>)</a:t>
            </a:r>
          </a:p>
          <a:p>
            <a:pPr marL="355600" indent="-177800">
              <a:spcBef>
                <a:spcPct val="20000"/>
              </a:spcBef>
              <a:buFont typeface="Arial" pitchFamily="34" charset="0"/>
              <a:buChar char="•"/>
            </a:pPr>
            <a:r>
              <a:rPr lang="bs-Latn-BA" b="1" dirty="0" smtClean="0">
                <a:latin typeface="+mn-lt"/>
              </a:rPr>
              <a:t>Silverlight</a:t>
            </a:r>
          </a:p>
        </p:txBody>
      </p:sp>
      <p:pic>
        <p:nvPicPr>
          <p:cNvPr id="1029" name="Picture 5" descr="C:\Users\korisnik\Desktop\zagreb\konferencija\Conference ZG\Conference ZG\Od Zeljke\PONOVO POSLANO\poslano 29 05 2013\za prezentaciju\WP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0583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risnik\Desktop\zagreb\konferencija\Conference ZG\Conference ZG\Od Zeljke\PONOVO POSLANO\poslano 29 05 2013\za prezentaciju\V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45698"/>
            <a:ext cx="2880320" cy="82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4518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12821</TotalTime>
  <Words>885</Words>
  <Application>Microsoft Office PowerPoint</Application>
  <PresentationFormat>On-screen Show (4:3)</PresentationFormat>
  <Paragraphs>157</Paragraphs>
  <Slides>18</Slides>
  <Notes>15</Notes>
  <HiddenSlides>2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MS PGothic</vt:lpstr>
      <vt:lpstr>Andy</vt:lpstr>
      <vt:lpstr>Arial</vt:lpstr>
      <vt:lpstr>Book Antiqua</vt:lpstr>
      <vt:lpstr>Calibri</vt:lpstr>
      <vt:lpstr>Century Gothic</vt:lpstr>
      <vt:lpstr>Comic Sans MS</vt:lpstr>
      <vt:lpstr>Times New Roman</vt:lpstr>
      <vt:lpstr>Wingdings</vt:lpstr>
      <vt:lpstr>Apothecary</vt:lpstr>
      <vt:lpstr>Gaining of Skills  for Development  of Educational Software</vt:lpstr>
      <vt:lpstr>PowerPoint Presentation</vt:lpstr>
      <vt:lpstr>Historically:</vt:lpstr>
      <vt:lpstr>The development of   IT  </vt:lpstr>
      <vt:lpstr>in the world Growth of number of users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ELECTRONIC  MULTIMEDIA  AND  INTERACTIVE  BOOK</vt:lpstr>
      <vt:lpstr> Electronic  Multimedia Interactive  Book</vt:lpstr>
      <vt:lpstr> Electronic  Multimedia Interactive  Book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programming for logopedists</dc:title>
  <dc:creator>Jasna Hamzabegovic</dc:creator>
  <cp:lastModifiedBy>home</cp:lastModifiedBy>
  <cp:revision>2756</cp:revision>
  <dcterms:created xsi:type="dcterms:W3CDTF">2002-09-20T23:16:04Z</dcterms:created>
  <dcterms:modified xsi:type="dcterms:W3CDTF">2013-08-30T19:37:03Z</dcterms:modified>
</cp:coreProperties>
</file>